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7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21"/>
  </p:normalViewPr>
  <p:slideViewPr>
    <p:cSldViewPr snapToGrid="0" snapToObjects="1">
      <p:cViewPr varScale="1">
        <p:scale>
          <a:sx n="76" d="100"/>
          <a:sy n="76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DFA8C-D5BC-3A4B-AFDB-764C6FB9F183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0B311-B011-2440-96A1-E6F096332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5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07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478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833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10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647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74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83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36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681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936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33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385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783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87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27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362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958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60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752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064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76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108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13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276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381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545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69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216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305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52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Shape 9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054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265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358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08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49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37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826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1788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3689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358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688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468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43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0912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362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3806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Shape 10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4207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Shape 10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090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Shape 10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4771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955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6067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6068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389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89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1486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3821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2751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483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Shape 1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2704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Shape 1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041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Shape 1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4747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6498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Shape 1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576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Shape 1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0817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869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86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783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56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71052" y="6223800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744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99532BB-4D53-4A4B-A159-65CF7D042FE1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E97F5B9-709B-2B48-A59D-CBC89D759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4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vision.stanford.edu/teaching/cs231n/linear-classify-demo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11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55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363767" y="165367"/>
            <a:ext cx="99652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128" name="Shape 128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129" name="Shape 129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130" name="Shape 130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131" name="Shape 131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132" name="Shape 132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133" name="Shape 133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134" name="Shape 134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135" name="Shape 135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136" name="Shape 136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137" name="Shape 137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138" name="Shape 138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139" name="Shape 139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2.2</a:t>
            </a:r>
            <a:endParaRPr sz="4000"/>
          </a:p>
        </p:txBody>
      </p:sp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19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" name="Shape 426"/>
          <p:cNvCxnSpPr/>
          <p:nvPr/>
        </p:nvCxnSpPr>
        <p:spPr>
          <a:xfrm>
            <a:off x="131167" y="5431700"/>
            <a:ext cx="719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432" name="Shape 432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433" name="Shape 433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434" name="Shape 434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435" name="Shape 435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436" name="Shape 436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437" name="Shape 437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438" name="Shape 438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439" name="Shape 439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440" name="Shape 440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441" name="Shape 441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442" name="Shape 442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2.2</a:t>
            </a:r>
            <a:endParaRPr sz="4000"/>
          </a:p>
        </p:txBody>
      </p:sp>
      <p:pic>
        <p:nvPicPr>
          <p:cNvPr id="443" name="Shape 4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Shape 444"/>
          <p:cNvCxnSpPr/>
          <p:nvPr/>
        </p:nvCxnSpPr>
        <p:spPr>
          <a:xfrm>
            <a:off x="7573200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45" name="Shape 445"/>
          <p:cNvSpPr txBox="1"/>
          <p:nvPr/>
        </p:nvSpPr>
        <p:spPr>
          <a:xfrm>
            <a:off x="4306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</a:t>
            </a:r>
            <a:endParaRPr sz="4000"/>
          </a:p>
        </p:txBody>
      </p:sp>
      <p:sp>
        <p:nvSpPr>
          <p:cNvPr id="446" name="Shape 446"/>
          <p:cNvSpPr txBox="1"/>
          <p:nvPr/>
        </p:nvSpPr>
        <p:spPr>
          <a:xfrm>
            <a:off x="131167" y="5397900"/>
            <a:ext cx="1678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Losses:</a:t>
            </a:r>
            <a:endParaRPr sz="3200"/>
          </a:p>
        </p:txBody>
      </p:sp>
      <p:sp>
        <p:nvSpPr>
          <p:cNvPr id="447" name="Shape 447"/>
          <p:cNvSpPr txBox="1"/>
          <p:nvPr/>
        </p:nvSpPr>
        <p:spPr>
          <a:xfrm>
            <a:off x="2274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2.9</a:t>
            </a:r>
            <a:endParaRPr sz="4000"/>
          </a:p>
        </p:txBody>
      </p:sp>
      <p:sp>
        <p:nvSpPr>
          <p:cNvPr id="448" name="Shape 448"/>
          <p:cNvSpPr txBox="1"/>
          <p:nvPr/>
        </p:nvSpPr>
        <p:spPr>
          <a:xfrm>
            <a:off x="5745733" y="5286100"/>
            <a:ext cx="1350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10.9</a:t>
            </a:r>
            <a:endParaRPr sz="4000"/>
          </a:p>
        </p:txBody>
      </p:sp>
      <p:sp>
        <p:nvSpPr>
          <p:cNvPr id="449" name="Shape 449"/>
          <p:cNvSpPr txBox="1"/>
          <p:nvPr/>
        </p:nvSpPr>
        <p:spPr>
          <a:xfrm>
            <a:off x="363767" y="165367"/>
            <a:ext cx="996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450" name="Shape 450"/>
          <p:cNvSpPr txBox="1"/>
          <p:nvPr/>
        </p:nvSpPr>
        <p:spPr>
          <a:xfrm>
            <a:off x="7870733" y="232767"/>
            <a:ext cx="42968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Multiclass SVM loss:</a:t>
            </a:r>
            <a:endParaRPr sz="2400" b="1"/>
          </a:p>
        </p:txBody>
      </p:sp>
      <p:sp>
        <p:nvSpPr>
          <p:cNvPr id="451" name="Shape 451"/>
          <p:cNvSpPr txBox="1"/>
          <p:nvPr/>
        </p:nvSpPr>
        <p:spPr>
          <a:xfrm>
            <a:off x="7895233" y="853533"/>
            <a:ext cx="4170800" cy="3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Given an example</a:t>
            </a:r>
            <a:endParaRPr sz="2400"/>
          </a:p>
          <a:p>
            <a:r>
              <a:rPr lang="en" sz="2400"/>
              <a:t>where        is the image and</a:t>
            </a:r>
            <a:endParaRPr sz="2400"/>
          </a:p>
          <a:p>
            <a:r>
              <a:rPr lang="en" sz="2400"/>
              <a:t>where       is the (integer) label,</a:t>
            </a:r>
            <a:endParaRPr sz="2400"/>
          </a:p>
          <a:p>
            <a:endParaRPr sz="2400"/>
          </a:p>
          <a:p>
            <a:r>
              <a:rPr lang="en" sz="2400"/>
              <a:t>and using the shorthand for the scores vector:</a:t>
            </a:r>
            <a:endParaRPr sz="2400"/>
          </a:p>
          <a:p>
            <a:endParaRPr sz="2400"/>
          </a:p>
          <a:p>
            <a:r>
              <a:rPr lang="en" sz="2400"/>
              <a:t>the SVM loss has the form:</a:t>
            </a:r>
            <a:endParaRPr sz="2400"/>
          </a:p>
          <a:p>
            <a:endParaRPr sz="2400"/>
          </a:p>
          <a:p>
            <a:endParaRPr sz="2400"/>
          </a:p>
          <a:p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Q4: what is the min/max possible loss?</a:t>
            </a:r>
            <a:endParaRPr sz="3200">
              <a:solidFill>
                <a:srgbClr val="0000FF"/>
              </a:solidFill>
            </a:endParaRPr>
          </a:p>
        </p:txBody>
      </p:sp>
      <p:pic>
        <p:nvPicPr>
          <p:cNvPr id="452" name="Shape 4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3861" y="932993"/>
            <a:ext cx="964780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8729367" y="1524167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8777867" y="1242900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3067" y="2376401"/>
            <a:ext cx="1465567" cy="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32310" y="4445499"/>
            <a:ext cx="3815721" cy="409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0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" name="Shape 461"/>
          <p:cNvCxnSpPr/>
          <p:nvPr/>
        </p:nvCxnSpPr>
        <p:spPr>
          <a:xfrm>
            <a:off x="131167" y="5431700"/>
            <a:ext cx="719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467" name="Shape 467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468" name="Shape 468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469" name="Shape 469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470" name="Shape 470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471" name="Shape 471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472" name="Shape 472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473" name="Shape 473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474" name="Shape 474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475" name="Shape 475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476" name="Shape 476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477" name="Shape 477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2.2</a:t>
            </a:r>
            <a:endParaRPr sz="4000"/>
          </a:p>
        </p:txBody>
      </p:sp>
      <p:pic>
        <p:nvPicPr>
          <p:cNvPr id="478" name="Shape 4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Shape 479"/>
          <p:cNvCxnSpPr/>
          <p:nvPr/>
        </p:nvCxnSpPr>
        <p:spPr>
          <a:xfrm>
            <a:off x="7573200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0" name="Shape 480"/>
          <p:cNvSpPr txBox="1"/>
          <p:nvPr/>
        </p:nvSpPr>
        <p:spPr>
          <a:xfrm>
            <a:off x="4306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</a:t>
            </a:r>
            <a:endParaRPr sz="4000"/>
          </a:p>
        </p:txBody>
      </p:sp>
      <p:sp>
        <p:nvSpPr>
          <p:cNvPr id="481" name="Shape 481"/>
          <p:cNvSpPr txBox="1"/>
          <p:nvPr/>
        </p:nvSpPr>
        <p:spPr>
          <a:xfrm>
            <a:off x="131167" y="5397900"/>
            <a:ext cx="1678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Losses:</a:t>
            </a:r>
            <a:endParaRPr sz="3200"/>
          </a:p>
        </p:txBody>
      </p:sp>
      <p:sp>
        <p:nvSpPr>
          <p:cNvPr id="482" name="Shape 482"/>
          <p:cNvSpPr txBox="1"/>
          <p:nvPr/>
        </p:nvSpPr>
        <p:spPr>
          <a:xfrm>
            <a:off x="2274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2.9</a:t>
            </a:r>
            <a:endParaRPr sz="4000"/>
          </a:p>
        </p:txBody>
      </p:sp>
      <p:sp>
        <p:nvSpPr>
          <p:cNvPr id="483" name="Shape 483"/>
          <p:cNvSpPr txBox="1"/>
          <p:nvPr/>
        </p:nvSpPr>
        <p:spPr>
          <a:xfrm>
            <a:off x="5745733" y="5286100"/>
            <a:ext cx="1350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10.9</a:t>
            </a:r>
            <a:endParaRPr sz="4000"/>
          </a:p>
        </p:txBody>
      </p:sp>
      <p:sp>
        <p:nvSpPr>
          <p:cNvPr id="484" name="Shape 484"/>
          <p:cNvSpPr txBox="1"/>
          <p:nvPr/>
        </p:nvSpPr>
        <p:spPr>
          <a:xfrm>
            <a:off x="363767" y="165367"/>
            <a:ext cx="996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485" name="Shape 485"/>
          <p:cNvSpPr txBox="1"/>
          <p:nvPr/>
        </p:nvSpPr>
        <p:spPr>
          <a:xfrm>
            <a:off x="7870733" y="232767"/>
            <a:ext cx="42968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Multiclass SVM loss:</a:t>
            </a:r>
            <a:endParaRPr sz="2400" b="1"/>
          </a:p>
        </p:txBody>
      </p:sp>
      <p:sp>
        <p:nvSpPr>
          <p:cNvPr id="486" name="Shape 486"/>
          <p:cNvSpPr txBox="1"/>
          <p:nvPr/>
        </p:nvSpPr>
        <p:spPr>
          <a:xfrm>
            <a:off x="7672133" y="853533"/>
            <a:ext cx="4394000" cy="3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Given an example</a:t>
            </a:r>
            <a:endParaRPr sz="2400"/>
          </a:p>
          <a:p>
            <a:r>
              <a:rPr lang="en" sz="2400"/>
              <a:t>where        is the image and</a:t>
            </a:r>
            <a:endParaRPr sz="2400"/>
          </a:p>
          <a:p>
            <a:r>
              <a:rPr lang="en" sz="2400"/>
              <a:t>where       is the (integer) label,</a:t>
            </a:r>
            <a:endParaRPr sz="2400"/>
          </a:p>
          <a:p>
            <a:endParaRPr sz="2400"/>
          </a:p>
          <a:p>
            <a:r>
              <a:rPr lang="en" sz="2400"/>
              <a:t>and using the shorthand for the scores vector:</a:t>
            </a:r>
            <a:endParaRPr sz="2400"/>
          </a:p>
          <a:p>
            <a:endParaRPr sz="2400"/>
          </a:p>
          <a:p>
            <a:r>
              <a:rPr lang="en" sz="2400"/>
              <a:t>the SVM loss has the form:</a:t>
            </a:r>
            <a:endParaRPr sz="2400"/>
          </a:p>
          <a:p>
            <a:endParaRPr sz="2400"/>
          </a:p>
          <a:p>
            <a:endParaRPr sz="3200">
              <a:solidFill>
                <a:srgbClr val="0000FF"/>
              </a:solidFill>
            </a:endParaRPr>
          </a:p>
          <a:p>
            <a:r>
              <a:rPr lang="en" sz="2933">
                <a:solidFill>
                  <a:srgbClr val="0000FF"/>
                </a:solidFill>
              </a:rPr>
              <a:t>Q5: usually at initialization W are small numbers, so all s ~= 0. What is the loss?</a:t>
            </a:r>
            <a:endParaRPr sz="2933">
              <a:solidFill>
                <a:srgbClr val="0000FF"/>
              </a:solidFill>
            </a:endParaRPr>
          </a:p>
        </p:txBody>
      </p:sp>
      <p:pic>
        <p:nvPicPr>
          <p:cNvPr id="487" name="Shape 4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3861" y="932993"/>
            <a:ext cx="964780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8729367" y="1524167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8777867" y="1242900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3067" y="2376401"/>
            <a:ext cx="1465567" cy="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99052" y="4509399"/>
            <a:ext cx="3815721" cy="409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2961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01" y="2405334"/>
            <a:ext cx="10096001" cy="335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417" y="1264432"/>
            <a:ext cx="7720032" cy="82763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213367" y="116400"/>
            <a:ext cx="7235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Example numpy code: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355710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16" y="1814233"/>
            <a:ext cx="9601585" cy="6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01" y="1038784"/>
            <a:ext cx="2603916" cy="551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66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232767" y="135800"/>
            <a:ext cx="7255200" cy="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There is a bug with the loss:</a:t>
            </a:r>
            <a:endParaRPr sz="3200"/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16" y="1814233"/>
            <a:ext cx="9601585" cy="6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50135">
            <a:off x="9773841" y="954825"/>
            <a:ext cx="1204776" cy="106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01" y="1038784"/>
            <a:ext cx="2603916" cy="551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73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521" name="Shape 521"/>
          <p:cNvSpPr txBox="1"/>
          <p:nvPr/>
        </p:nvSpPr>
        <p:spPr>
          <a:xfrm>
            <a:off x="232767" y="135800"/>
            <a:ext cx="7255200" cy="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There is a bug with the loss:</a:t>
            </a:r>
            <a:endParaRPr sz="3200"/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16" y="1814233"/>
            <a:ext cx="9601585" cy="6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50135">
            <a:off x="9773841" y="954825"/>
            <a:ext cx="1204776" cy="106362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402600" y="2938867"/>
            <a:ext cx="11386800" cy="2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E.g. Suppose that we found a W such that L = 0. </a:t>
            </a:r>
            <a:endParaRPr sz="4000"/>
          </a:p>
          <a:p>
            <a:r>
              <a:rPr lang="en" sz="4000"/>
              <a:t>Is this W unique?</a:t>
            </a:r>
            <a:endParaRPr sz="4000"/>
          </a:p>
        </p:txBody>
      </p:sp>
      <p:pic>
        <p:nvPicPr>
          <p:cNvPr id="525" name="Shape 5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01" y="1038784"/>
            <a:ext cx="2603916" cy="551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19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Shape 530"/>
          <p:cNvCxnSpPr/>
          <p:nvPr/>
        </p:nvCxnSpPr>
        <p:spPr>
          <a:xfrm>
            <a:off x="131167" y="5431700"/>
            <a:ext cx="719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1" name="Shape 5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/>
        </p:nvSpPr>
        <p:spPr>
          <a:xfrm>
            <a:off x="363767" y="165367"/>
            <a:ext cx="708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536" name="Shape 536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537" name="Shape 537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538" name="Shape 538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539" name="Shape 539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540" name="Shape 540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541" name="Shape 541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542" name="Shape 542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543" name="Shape 543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544" name="Shape 544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545" name="Shape 545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546" name="Shape 546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547" name="Shape 547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2.2</a:t>
            </a:r>
            <a:endParaRPr sz="4000"/>
          </a:p>
        </p:txBody>
      </p:sp>
      <p:pic>
        <p:nvPicPr>
          <p:cNvPr id="548" name="Shape 5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Shape 549"/>
          <p:cNvCxnSpPr/>
          <p:nvPr/>
        </p:nvCxnSpPr>
        <p:spPr>
          <a:xfrm>
            <a:off x="7573200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0" name="Shape 5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2825" y="292787"/>
            <a:ext cx="4421409" cy="4740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51" name="Shape 551"/>
          <p:cNvSpPr txBox="1"/>
          <p:nvPr/>
        </p:nvSpPr>
        <p:spPr>
          <a:xfrm>
            <a:off x="7790300" y="1304267"/>
            <a:ext cx="4170800" cy="1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= max(0, 1.3 - 4.9 + 1) 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   +max(0, 2.0 - 4.9 + 1)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= max(0, -2.6) + max(0, -1.9)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= 0 + 0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= 0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3782967" y="3200767"/>
            <a:ext cx="1541200" cy="282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Shape 553"/>
          <p:cNvSpPr txBox="1"/>
          <p:nvPr/>
        </p:nvSpPr>
        <p:spPr>
          <a:xfrm>
            <a:off x="4306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0000FF"/>
                </a:solidFill>
              </a:rPr>
              <a:t>0</a:t>
            </a:r>
            <a:endParaRPr sz="4000">
              <a:solidFill>
                <a:srgbClr val="0000FF"/>
              </a:solidFill>
            </a:endParaRPr>
          </a:p>
        </p:txBody>
      </p:sp>
      <p:sp>
        <p:nvSpPr>
          <p:cNvPr id="554" name="Shape 554"/>
          <p:cNvSpPr txBox="1"/>
          <p:nvPr/>
        </p:nvSpPr>
        <p:spPr>
          <a:xfrm>
            <a:off x="131167" y="5397900"/>
            <a:ext cx="1678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Losses:</a:t>
            </a:r>
            <a:endParaRPr sz="3200"/>
          </a:p>
        </p:txBody>
      </p:sp>
      <p:sp>
        <p:nvSpPr>
          <p:cNvPr id="555" name="Shape 555"/>
          <p:cNvSpPr txBox="1"/>
          <p:nvPr/>
        </p:nvSpPr>
        <p:spPr>
          <a:xfrm>
            <a:off x="2274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2.9</a:t>
            </a:r>
            <a:endParaRPr sz="4000"/>
          </a:p>
        </p:txBody>
      </p:sp>
      <p:sp>
        <p:nvSpPr>
          <p:cNvPr id="556" name="Shape 556"/>
          <p:cNvSpPr txBox="1"/>
          <p:nvPr/>
        </p:nvSpPr>
        <p:spPr>
          <a:xfrm>
            <a:off x="7702833" y="893800"/>
            <a:ext cx="24636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Before:</a:t>
            </a:r>
            <a:endParaRPr sz="2400" b="1"/>
          </a:p>
        </p:txBody>
      </p:sp>
      <p:sp>
        <p:nvSpPr>
          <p:cNvPr id="557" name="Shape 557"/>
          <p:cNvSpPr txBox="1"/>
          <p:nvPr/>
        </p:nvSpPr>
        <p:spPr>
          <a:xfrm>
            <a:off x="7702833" y="3457200"/>
            <a:ext cx="39752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With W twice as large:</a:t>
            </a:r>
            <a:endParaRPr sz="2400" b="1"/>
          </a:p>
        </p:txBody>
      </p:sp>
      <p:sp>
        <p:nvSpPr>
          <p:cNvPr id="558" name="Shape 558"/>
          <p:cNvSpPr txBox="1"/>
          <p:nvPr/>
        </p:nvSpPr>
        <p:spPr>
          <a:xfrm>
            <a:off x="7790300" y="3844267"/>
            <a:ext cx="4170800" cy="1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= max(0, 2.6 - 9.8 + 1) 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   +max(0, 4.0 - 9.8 + 1)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= max(0, -6.2) + max(0, -4.8)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= 0 + 0</a:t>
            </a:r>
            <a:endParaRPr sz="2400">
              <a:solidFill>
                <a:srgbClr val="0000FF"/>
              </a:solidFill>
            </a:endParaRPr>
          </a:p>
          <a:p>
            <a:r>
              <a:rPr lang="en" sz="2400">
                <a:solidFill>
                  <a:srgbClr val="0000FF"/>
                </a:solidFill>
              </a:rPr>
              <a:t>= 0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46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564" name="Shape 564"/>
          <p:cNvSpPr txBox="1"/>
          <p:nvPr/>
        </p:nvSpPr>
        <p:spPr>
          <a:xfrm>
            <a:off x="223100" y="164900"/>
            <a:ext cx="6750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0000"/>
                </a:solidFill>
              </a:rPr>
              <a:t>Weight Regularization</a:t>
            </a:r>
            <a:endParaRPr sz="4000">
              <a:solidFill>
                <a:srgbClr val="FF0000"/>
              </a:solidFill>
            </a:endParaRPr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45" y="1144733"/>
            <a:ext cx="11421323" cy="6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/>
          <p:nvPr/>
        </p:nvSpPr>
        <p:spPr>
          <a:xfrm>
            <a:off x="10436433" y="1076133"/>
            <a:ext cx="1426000" cy="72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7" name="Shape 567"/>
          <p:cNvCxnSpPr/>
          <p:nvPr/>
        </p:nvCxnSpPr>
        <p:spPr>
          <a:xfrm>
            <a:off x="9859627" y="819631"/>
            <a:ext cx="708000" cy="3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8" name="Shape 568"/>
          <p:cNvSpPr txBox="1"/>
          <p:nvPr/>
        </p:nvSpPr>
        <p:spPr>
          <a:xfrm>
            <a:off x="6976467" y="-38300"/>
            <a:ext cx="5471600" cy="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\lambda = regularization strength</a:t>
            </a:r>
            <a:endParaRPr sz="2400"/>
          </a:p>
          <a:p>
            <a:r>
              <a:rPr lang="en" sz="2400"/>
              <a:t>(hyperparameter)</a:t>
            </a:r>
            <a:endParaRPr sz="2400"/>
          </a:p>
        </p:txBody>
      </p:sp>
      <p:sp>
        <p:nvSpPr>
          <p:cNvPr id="569" name="Shape 569"/>
          <p:cNvSpPr txBox="1"/>
          <p:nvPr/>
        </p:nvSpPr>
        <p:spPr>
          <a:xfrm>
            <a:off x="385333" y="2056233"/>
            <a:ext cx="10972400" cy="37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38761D"/>
                </a:solidFill>
              </a:rPr>
              <a:t>In common use:</a:t>
            </a:r>
            <a:r>
              <a:rPr lang="en" sz="4000"/>
              <a:t> </a:t>
            </a:r>
            <a:endParaRPr sz="4000"/>
          </a:p>
          <a:p>
            <a:r>
              <a:rPr lang="en" sz="4000" b="1"/>
              <a:t>L2 regularization</a:t>
            </a:r>
            <a:endParaRPr sz="4000" b="1"/>
          </a:p>
          <a:p>
            <a:r>
              <a:rPr lang="en" sz="4000"/>
              <a:t>L1 regularization</a:t>
            </a:r>
            <a:endParaRPr sz="4000"/>
          </a:p>
          <a:p>
            <a:r>
              <a:rPr lang="en" sz="4000"/>
              <a:t>Elastic net (L1 + L2)</a:t>
            </a:r>
            <a:endParaRPr sz="4000"/>
          </a:p>
          <a:p>
            <a:r>
              <a:rPr lang="en" sz="4000"/>
              <a:t>Max norm regularization </a:t>
            </a:r>
            <a:r>
              <a:rPr lang="en" sz="4000">
                <a:solidFill>
                  <a:srgbClr val="999999"/>
                </a:solidFill>
              </a:rPr>
              <a:t>(might see later)</a:t>
            </a:r>
            <a:endParaRPr sz="4000"/>
          </a:p>
          <a:p>
            <a:r>
              <a:rPr lang="en" sz="4000"/>
              <a:t>Dropout </a:t>
            </a:r>
            <a:r>
              <a:rPr lang="en" sz="4000">
                <a:solidFill>
                  <a:srgbClr val="999999"/>
                </a:solidFill>
              </a:rPr>
              <a:t>(will see later)</a:t>
            </a:r>
            <a:endParaRPr sz="4000">
              <a:solidFill>
                <a:srgbClr val="999999"/>
              </a:solidFill>
            </a:endParaRPr>
          </a:p>
        </p:txBody>
      </p:sp>
      <p:pic>
        <p:nvPicPr>
          <p:cNvPr id="570" name="Shape 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800" y="2714234"/>
            <a:ext cx="3416067" cy="584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684" y="3399595"/>
            <a:ext cx="3398296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6785" y="4025201"/>
            <a:ext cx="5041887" cy="584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4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578" name="Shape 578"/>
          <p:cNvSpPr txBox="1"/>
          <p:nvPr/>
        </p:nvSpPr>
        <p:spPr>
          <a:xfrm>
            <a:off x="385967" y="267200"/>
            <a:ext cx="10559200" cy="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L2 regularization: motivation</a:t>
            </a:r>
            <a:endParaRPr sz="4000"/>
          </a:p>
        </p:txBody>
      </p:sp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33" y="1499568"/>
            <a:ext cx="3241067" cy="66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Shape 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34" y="2622264"/>
            <a:ext cx="3418767" cy="56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801" y="3241400"/>
            <a:ext cx="6024396" cy="75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9867" y="4796767"/>
            <a:ext cx="4232267" cy="86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89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588" name="Shape 588"/>
          <p:cNvSpPr txBox="1"/>
          <p:nvPr/>
        </p:nvSpPr>
        <p:spPr>
          <a:xfrm>
            <a:off x="581967" y="397667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591" name="Shape 591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592" name="Shape 592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593" name="Shape 593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594" name="Shape 594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595" name="Shape 595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93746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363767" y="165367"/>
            <a:ext cx="996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150" name="Shape 150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151" name="Shape 151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152" name="Shape 152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153" name="Shape 153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154" name="Shape 154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155" name="Shape 155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156" name="Shape 156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157" name="Shape 157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158" name="Shape 158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159" name="Shape 159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160" name="Shape 160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161" name="Shape 161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2.2</a:t>
            </a:r>
            <a:endParaRPr sz="4000"/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7573200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7870733" y="232767"/>
            <a:ext cx="42968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Multiclass SVM loss:</a:t>
            </a:r>
            <a:endParaRPr sz="2400" b="1"/>
          </a:p>
        </p:txBody>
      </p:sp>
      <p:sp>
        <p:nvSpPr>
          <p:cNvPr id="165" name="Shape 165"/>
          <p:cNvSpPr txBox="1"/>
          <p:nvPr/>
        </p:nvSpPr>
        <p:spPr>
          <a:xfrm>
            <a:off x="7895233" y="853533"/>
            <a:ext cx="4170800" cy="3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Given an example</a:t>
            </a:r>
            <a:endParaRPr sz="2400" dirty="0"/>
          </a:p>
          <a:p>
            <a:r>
              <a:rPr lang="en" sz="2400" dirty="0"/>
              <a:t>where        is the image and</a:t>
            </a:r>
            <a:endParaRPr sz="2400" dirty="0"/>
          </a:p>
          <a:p>
            <a:r>
              <a:rPr lang="en" sz="2400" dirty="0"/>
              <a:t>where       is the (integer) label,</a:t>
            </a:r>
            <a:endParaRPr sz="2400" dirty="0"/>
          </a:p>
          <a:p>
            <a:endParaRPr sz="2400" dirty="0"/>
          </a:p>
          <a:p>
            <a:r>
              <a:rPr lang="en" sz="2400" dirty="0"/>
              <a:t>and using the shorthand for the scores vector: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r>
              <a:rPr lang="en" sz="2400" dirty="0"/>
              <a:t>the SVM loss has the form: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</p:txBody>
      </p:sp>
      <p:pic>
        <p:nvPicPr>
          <p:cNvPr id="166" name="Shape 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3861" y="932993"/>
            <a:ext cx="964780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8729367" y="1524167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8777867" y="1242900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3067" y="2376401"/>
            <a:ext cx="1465567" cy="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4012" y="3303024"/>
            <a:ext cx="4421409" cy="4740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892454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601" name="Shape 601"/>
          <p:cNvSpPr txBox="1"/>
          <p:nvPr/>
        </p:nvSpPr>
        <p:spPr>
          <a:xfrm>
            <a:off x="581967" y="397667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sp>
        <p:nvSpPr>
          <p:cNvPr id="602" name="Shape 602"/>
          <p:cNvSpPr txBox="1"/>
          <p:nvPr/>
        </p:nvSpPr>
        <p:spPr>
          <a:xfrm>
            <a:off x="3537467" y="1367600"/>
            <a:ext cx="8522400" cy="4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scores = unnormalized log probabilities of the classes. </a:t>
            </a:r>
            <a:endParaRPr sz="2400" b="1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605" name="Shape 605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606" name="Shape 606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607" name="Shape 607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608" name="Shape 608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609" name="Shape 609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pic>
        <p:nvPicPr>
          <p:cNvPr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0403" y="2097417"/>
            <a:ext cx="2379864" cy="4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003093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616" name="Shape 616"/>
          <p:cNvSpPr txBox="1"/>
          <p:nvPr/>
        </p:nvSpPr>
        <p:spPr>
          <a:xfrm>
            <a:off x="581967" y="397667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sp>
        <p:nvSpPr>
          <p:cNvPr id="617" name="Shape 617"/>
          <p:cNvSpPr txBox="1"/>
          <p:nvPr/>
        </p:nvSpPr>
        <p:spPr>
          <a:xfrm>
            <a:off x="3537467" y="1367600"/>
            <a:ext cx="8522400" cy="4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scores = unnormalized log probabilities of the classes. </a:t>
            </a:r>
            <a:endParaRPr sz="2400" b="1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620" name="Shape 620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621" name="Shape 621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622" name="Shape 622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623" name="Shape 623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624" name="Shape 624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pic>
        <p:nvPicPr>
          <p:cNvPr id="625" name="Shape 6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0403" y="2097417"/>
            <a:ext cx="2379864" cy="4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26" name="Shape 626"/>
          <p:cNvSpPr txBox="1"/>
          <p:nvPr/>
        </p:nvSpPr>
        <p:spPr>
          <a:xfrm>
            <a:off x="7892100" y="2069800"/>
            <a:ext cx="951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where</a:t>
            </a:r>
            <a:endParaRPr sz="2400"/>
          </a:p>
        </p:txBody>
      </p:sp>
      <p:pic>
        <p:nvPicPr>
          <p:cNvPr id="627" name="Shape 6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5761" y="2006261"/>
            <a:ext cx="3848769" cy="65631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781231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633" name="Shape 633"/>
          <p:cNvSpPr txBox="1"/>
          <p:nvPr/>
        </p:nvSpPr>
        <p:spPr>
          <a:xfrm>
            <a:off x="581967" y="397667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sp>
        <p:nvSpPr>
          <p:cNvPr id="634" name="Shape 634"/>
          <p:cNvSpPr txBox="1"/>
          <p:nvPr/>
        </p:nvSpPr>
        <p:spPr>
          <a:xfrm>
            <a:off x="3537467" y="1367600"/>
            <a:ext cx="8522400" cy="4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scores = unnormalized log probabilities of the classes. </a:t>
            </a:r>
            <a:endParaRPr sz="2400" b="1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637" name="Shape 637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638" name="Shape 638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639" name="Shape 639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640" name="Shape 640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641" name="Shape 641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pic>
        <p:nvPicPr>
          <p:cNvPr id="642" name="Shape 6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0403" y="2097417"/>
            <a:ext cx="2379864" cy="4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43" name="Shape 643"/>
          <p:cNvSpPr txBox="1"/>
          <p:nvPr/>
        </p:nvSpPr>
        <p:spPr>
          <a:xfrm>
            <a:off x="7892100" y="2069800"/>
            <a:ext cx="951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where</a:t>
            </a:r>
            <a:endParaRPr sz="2400"/>
          </a:p>
        </p:txBody>
      </p:sp>
      <p:pic>
        <p:nvPicPr>
          <p:cNvPr id="644" name="Shape 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5761" y="2006261"/>
            <a:ext cx="3848769" cy="65631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45" name="Shape 645"/>
          <p:cNvSpPr/>
          <p:nvPr/>
        </p:nvSpPr>
        <p:spPr>
          <a:xfrm>
            <a:off x="6718667" y="1873167"/>
            <a:ext cx="951600" cy="103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Shape 646"/>
          <p:cNvSpPr txBox="1"/>
          <p:nvPr/>
        </p:nvSpPr>
        <p:spPr>
          <a:xfrm>
            <a:off x="7074733" y="3173567"/>
            <a:ext cx="3545200" cy="1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0000"/>
                </a:solidFill>
              </a:rPr>
              <a:t>Softmax function</a:t>
            </a:r>
            <a:endParaRPr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469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652" name="Shape 652"/>
          <p:cNvSpPr txBox="1"/>
          <p:nvPr/>
        </p:nvSpPr>
        <p:spPr>
          <a:xfrm>
            <a:off x="581967" y="397667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sp>
        <p:nvSpPr>
          <p:cNvPr id="653" name="Shape 653"/>
          <p:cNvSpPr txBox="1"/>
          <p:nvPr/>
        </p:nvSpPr>
        <p:spPr>
          <a:xfrm>
            <a:off x="3537467" y="1367600"/>
            <a:ext cx="8522400" cy="4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scores = unnormalized log probabilities of the classes. </a:t>
            </a:r>
            <a:endParaRPr sz="2400" b="1"/>
          </a:p>
          <a:p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Want to maximize the log likelihood, or (for a loss function) </a:t>
            </a:r>
            <a:endParaRPr sz="2400"/>
          </a:p>
          <a:p>
            <a:r>
              <a:rPr lang="en" sz="2400"/>
              <a:t>to minimize the negative log likelihood of the correct class:</a:t>
            </a:r>
            <a:endParaRPr sz="2400"/>
          </a:p>
          <a:p>
            <a:endParaRPr sz="2400"/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656" name="Shape 656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657" name="Shape 657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658" name="Shape 658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659" name="Shape 659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660" name="Shape 660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pic>
        <p:nvPicPr>
          <p:cNvPr id="661" name="Shape 6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395" y="3772800"/>
            <a:ext cx="5068085" cy="5895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62" name="Shape 6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0403" y="2097417"/>
            <a:ext cx="2379864" cy="4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63" name="Shape 663"/>
          <p:cNvSpPr txBox="1"/>
          <p:nvPr/>
        </p:nvSpPr>
        <p:spPr>
          <a:xfrm>
            <a:off x="7892100" y="2069800"/>
            <a:ext cx="951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where</a:t>
            </a:r>
            <a:endParaRPr sz="2400"/>
          </a:p>
        </p:txBody>
      </p:sp>
      <p:pic>
        <p:nvPicPr>
          <p:cNvPr id="664" name="Shape 6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5761" y="2006261"/>
            <a:ext cx="3848769" cy="65631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96744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670" name="Shape 670"/>
          <p:cNvSpPr txBox="1"/>
          <p:nvPr/>
        </p:nvSpPr>
        <p:spPr>
          <a:xfrm>
            <a:off x="581967" y="397667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sp>
        <p:nvSpPr>
          <p:cNvPr id="671" name="Shape 671"/>
          <p:cNvSpPr txBox="1"/>
          <p:nvPr/>
        </p:nvSpPr>
        <p:spPr>
          <a:xfrm>
            <a:off x="3537467" y="1367600"/>
            <a:ext cx="8522400" cy="4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scores = unnormalized log probabilities of the classes. </a:t>
            </a:r>
            <a:endParaRPr sz="2400" b="1"/>
          </a:p>
          <a:p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Want to maximize the log likelihood, or (for a loss function) </a:t>
            </a:r>
            <a:endParaRPr sz="2400"/>
          </a:p>
          <a:p>
            <a:r>
              <a:rPr lang="en" sz="2400"/>
              <a:t>to minimize the negative log likelihood of the correct class:</a:t>
            </a:r>
            <a:endParaRPr sz="2400"/>
          </a:p>
          <a:p>
            <a:endParaRPr sz="240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Shape 673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674" name="Shape 674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675" name="Shape 675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676" name="Shape 676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677" name="Shape 677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678" name="Shape 678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395" y="3772800"/>
            <a:ext cx="5068085" cy="5895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9401" y="4854685"/>
            <a:ext cx="3485367" cy="87676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3931567" y="4904000"/>
            <a:ext cx="30008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 summary:</a:t>
            </a:r>
            <a:endParaRPr sz="2400"/>
          </a:p>
        </p:txBody>
      </p:sp>
      <p:cxnSp>
        <p:nvCxnSpPr>
          <p:cNvPr id="682" name="Shape 682"/>
          <p:cNvCxnSpPr/>
          <p:nvPr/>
        </p:nvCxnSpPr>
        <p:spPr>
          <a:xfrm>
            <a:off x="3879267" y="4715767"/>
            <a:ext cx="7716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0403" y="2097417"/>
            <a:ext cx="2379864" cy="4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7892100" y="2069800"/>
            <a:ext cx="951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where</a:t>
            </a:r>
            <a:endParaRPr sz="2400"/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5761" y="2006261"/>
            <a:ext cx="3848769" cy="65631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52122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19762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Shape 6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692" name="Shape 692"/>
          <p:cNvSpPr txBox="1"/>
          <p:nvPr/>
        </p:nvSpPr>
        <p:spPr>
          <a:xfrm>
            <a:off x="581967" y="397667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pic>
        <p:nvPicPr>
          <p:cNvPr id="693" name="Shape 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695" name="Shape 695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696" name="Shape 696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697" name="Shape 697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698" name="Shape 698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699" name="Shape 699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pic>
        <p:nvPicPr>
          <p:cNvPr id="700" name="Shape 7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301" y="1289118"/>
            <a:ext cx="3485367" cy="876767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669033" y="5500000"/>
            <a:ext cx="459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unnormalized log probabilities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19762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7" name="Shape 7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708" name="Shape 708"/>
          <p:cNvSpPr txBox="1"/>
          <p:nvPr/>
        </p:nvSpPr>
        <p:spPr>
          <a:xfrm>
            <a:off x="581967" y="397667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711" name="Shape 711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712" name="Shape 712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713" name="Shape 713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714" name="Shape 714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715" name="Shape 715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pic>
        <p:nvPicPr>
          <p:cNvPr id="716" name="Shape 7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301" y="1289118"/>
            <a:ext cx="3485367" cy="876767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 txBox="1"/>
          <p:nvPr/>
        </p:nvSpPr>
        <p:spPr>
          <a:xfrm>
            <a:off x="669033" y="5500000"/>
            <a:ext cx="459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unnormalized log probabilities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718" name="Shape 718"/>
          <p:cNvCxnSpPr>
            <a:stCxn id="706" idx="3"/>
          </p:cNvCxnSpPr>
          <p:nvPr/>
        </p:nvCxnSpPr>
        <p:spPr>
          <a:xfrm>
            <a:off x="3393433" y="4334133"/>
            <a:ext cx="9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9" name="Shape 719"/>
          <p:cNvSpPr/>
          <p:nvPr/>
        </p:nvSpPr>
        <p:spPr>
          <a:xfrm>
            <a:off x="46178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0" name="Shape 720"/>
          <p:cNvSpPr txBox="1"/>
          <p:nvPr/>
        </p:nvSpPr>
        <p:spPr>
          <a:xfrm>
            <a:off x="48439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24.5</a:t>
            </a:r>
            <a:endParaRPr sz="4000" b="1"/>
          </a:p>
        </p:txBody>
      </p:sp>
      <p:sp>
        <p:nvSpPr>
          <p:cNvPr id="721" name="Shape 721"/>
          <p:cNvSpPr txBox="1"/>
          <p:nvPr/>
        </p:nvSpPr>
        <p:spPr>
          <a:xfrm>
            <a:off x="45391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164.0</a:t>
            </a:r>
            <a:endParaRPr sz="4000"/>
          </a:p>
        </p:txBody>
      </p:sp>
      <p:sp>
        <p:nvSpPr>
          <p:cNvPr id="722" name="Shape 722"/>
          <p:cNvSpPr txBox="1"/>
          <p:nvPr/>
        </p:nvSpPr>
        <p:spPr>
          <a:xfrm>
            <a:off x="4742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0.18</a:t>
            </a:r>
            <a:endParaRPr sz="4000"/>
          </a:p>
        </p:txBody>
      </p:sp>
      <p:sp>
        <p:nvSpPr>
          <p:cNvPr id="723" name="Shape 723"/>
          <p:cNvSpPr txBox="1"/>
          <p:nvPr/>
        </p:nvSpPr>
        <p:spPr>
          <a:xfrm>
            <a:off x="3516267" y="3714933"/>
            <a:ext cx="1124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exp</a:t>
            </a:r>
            <a:endParaRPr sz="2400"/>
          </a:p>
        </p:txBody>
      </p:sp>
      <p:sp>
        <p:nvSpPr>
          <p:cNvPr id="724" name="Shape 724"/>
          <p:cNvSpPr txBox="1"/>
          <p:nvPr/>
        </p:nvSpPr>
        <p:spPr>
          <a:xfrm>
            <a:off x="3465400" y="2521700"/>
            <a:ext cx="459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unnormalized probabilities</a:t>
            </a:r>
            <a:endParaRPr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87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/>
        </p:nvSpPr>
        <p:spPr>
          <a:xfrm>
            <a:off x="19762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0" name="Shape 7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731" name="Shape 731"/>
          <p:cNvSpPr txBox="1"/>
          <p:nvPr/>
        </p:nvSpPr>
        <p:spPr>
          <a:xfrm>
            <a:off x="581967" y="397667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734" name="Shape 734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735" name="Shape 735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736" name="Shape 736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737" name="Shape 737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738" name="Shape 738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pic>
        <p:nvPicPr>
          <p:cNvPr id="739" name="Shape 7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301" y="1289118"/>
            <a:ext cx="3485367" cy="87676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669033" y="5500000"/>
            <a:ext cx="459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unnormalized log probabilities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741" name="Shape 741"/>
          <p:cNvCxnSpPr>
            <a:stCxn id="729" idx="3"/>
          </p:cNvCxnSpPr>
          <p:nvPr/>
        </p:nvCxnSpPr>
        <p:spPr>
          <a:xfrm>
            <a:off x="3393433" y="4334133"/>
            <a:ext cx="9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2" name="Shape 742"/>
          <p:cNvSpPr/>
          <p:nvPr/>
        </p:nvSpPr>
        <p:spPr>
          <a:xfrm>
            <a:off x="46178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3" name="Shape 743"/>
          <p:cNvSpPr txBox="1"/>
          <p:nvPr/>
        </p:nvSpPr>
        <p:spPr>
          <a:xfrm>
            <a:off x="48439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24.5</a:t>
            </a:r>
            <a:endParaRPr sz="4000" b="1"/>
          </a:p>
        </p:txBody>
      </p:sp>
      <p:sp>
        <p:nvSpPr>
          <p:cNvPr id="744" name="Shape 744"/>
          <p:cNvSpPr txBox="1"/>
          <p:nvPr/>
        </p:nvSpPr>
        <p:spPr>
          <a:xfrm>
            <a:off x="45391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164.0</a:t>
            </a:r>
            <a:endParaRPr sz="4000"/>
          </a:p>
        </p:txBody>
      </p:sp>
      <p:sp>
        <p:nvSpPr>
          <p:cNvPr id="745" name="Shape 745"/>
          <p:cNvSpPr txBox="1"/>
          <p:nvPr/>
        </p:nvSpPr>
        <p:spPr>
          <a:xfrm>
            <a:off x="4742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0.18</a:t>
            </a:r>
            <a:endParaRPr sz="4000"/>
          </a:p>
        </p:txBody>
      </p:sp>
      <p:sp>
        <p:nvSpPr>
          <p:cNvPr id="746" name="Shape 746"/>
          <p:cNvSpPr txBox="1"/>
          <p:nvPr/>
        </p:nvSpPr>
        <p:spPr>
          <a:xfrm>
            <a:off x="3516267" y="3714933"/>
            <a:ext cx="1124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exp</a:t>
            </a:r>
            <a:endParaRPr sz="2400"/>
          </a:p>
        </p:txBody>
      </p:sp>
      <p:cxnSp>
        <p:nvCxnSpPr>
          <p:cNvPr id="747" name="Shape 747"/>
          <p:cNvCxnSpPr/>
          <p:nvPr/>
        </p:nvCxnSpPr>
        <p:spPr>
          <a:xfrm>
            <a:off x="6035033" y="4334133"/>
            <a:ext cx="144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8" name="Shape 748"/>
          <p:cNvSpPr txBox="1"/>
          <p:nvPr/>
        </p:nvSpPr>
        <p:spPr>
          <a:xfrm>
            <a:off x="6135700" y="3694100"/>
            <a:ext cx="21592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normalize</a:t>
            </a:r>
            <a:endParaRPr sz="2400"/>
          </a:p>
        </p:txBody>
      </p:sp>
      <p:sp>
        <p:nvSpPr>
          <p:cNvPr id="749" name="Shape 749"/>
          <p:cNvSpPr txBox="1"/>
          <p:nvPr/>
        </p:nvSpPr>
        <p:spPr>
          <a:xfrm>
            <a:off x="3465400" y="2521700"/>
            <a:ext cx="459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unnormalized probabilities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77674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1" name="Shape 751"/>
          <p:cNvSpPr txBox="1"/>
          <p:nvPr/>
        </p:nvSpPr>
        <p:spPr>
          <a:xfrm>
            <a:off x="78919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0.13</a:t>
            </a:r>
            <a:endParaRPr sz="4000" b="1"/>
          </a:p>
        </p:txBody>
      </p:sp>
      <p:sp>
        <p:nvSpPr>
          <p:cNvPr id="752" name="Shape 752"/>
          <p:cNvSpPr txBox="1"/>
          <p:nvPr/>
        </p:nvSpPr>
        <p:spPr>
          <a:xfrm>
            <a:off x="78919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0.87</a:t>
            </a:r>
            <a:endParaRPr sz="4000"/>
          </a:p>
        </p:txBody>
      </p:sp>
      <p:sp>
        <p:nvSpPr>
          <p:cNvPr id="753" name="Shape 753"/>
          <p:cNvSpPr txBox="1"/>
          <p:nvPr/>
        </p:nvSpPr>
        <p:spPr>
          <a:xfrm>
            <a:off x="78919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0.00</a:t>
            </a:r>
            <a:endParaRPr sz="4000"/>
          </a:p>
        </p:txBody>
      </p:sp>
      <p:sp>
        <p:nvSpPr>
          <p:cNvPr id="754" name="Shape 754"/>
          <p:cNvSpPr txBox="1"/>
          <p:nvPr/>
        </p:nvSpPr>
        <p:spPr>
          <a:xfrm>
            <a:off x="7552567" y="5500000"/>
            <a:ext cx="191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probabilities</a:t>
            </a:r>
            <a:endParaRPr sz="240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986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/>
        </p:nvSpPr>
        <p:spPr>
          <a:xfrm>
            <a:off x="19762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0" name="Shape 7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sp>
        <p:nvSpPr>
          <p:cNvPr id="761" name="Shape 761"/>
          <p:cNvSpPr txBox="1"/>
          <p:nvPr/>
        </p:nvSpPr>
        <p:spPr>
          <a:xfrm>
            <a:off x="581967" y="397667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764" name="Shape 764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765" name="Shape 765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766" name="Shape 766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767" name="Shape 767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768" name="Shape 768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pic>
        <p:nvPicPr>
          <p:cNvPr id="769" name="Shape 7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301" y="1289118"/>
            <a:ext cx="3485367" cy="876767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669033" y="5500000"/>
            <a:ext cx="459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unnormalized log probabilities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771" name="Shape 771"/>
          <p:cNvCxnSpPr>
            <a:stCxn id="759" idx="3"/>
          </p:cNvCxnSpPr>
          <p:nvPr/>
        </p:nvCxnSpPr>
        <p:spPr>
          <a:xfrm>
            <a:off x="3393433" y="4334133"/>
            <a:ext cx="9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2" name="Shape 772"/>
          <p:cNvSpPr/>
          <p:nvPr/>
        </p:nvSpPr>
        <p:spPr>
          <a:xfrm>
            <a:off x="46178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3" name="Shape 773"/>
          <p:cNvSpPr txBox="1"/>
          <p:nvPr/>
        </p:nvSpPr>
        <p:spPr>
          <a:xfrm>
            <a:off x="48439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24.5</a:t>
            </a:r>
            <a:endParaRPr sz="4000" b="1"/>
          </a:p>
        </p:txBody>
      </p:sp>
      <p:sp>
        <p:nvSpPr>
          <p:cNvPr id="774" name="Shape 774"/>
          <p:cNvSpPr txBox="1"/>
          <p:nvPr/>
        </p:nvSpPr>
        <p:spPr>
          <a:xfrm>
            <a:off x="45391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164.0</a:t>
            </a:r>
            <a:endParaRPr sz="4000"/>
          </a:p>
        </p:txBody>
      </p:sp>
      <p:sp>
        <p:nvSpPr>
          <p:cNvPr id="775" name="Shape 775"/>
          <p:cNvSpPr txBox="1"/>
          <p:nvPr/>
        </p:nvSpPr>
        <p:spPr>
          <a:xfrm>
            <a:off x="4742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0.18</a:t>
            </a:r>
            <a:endParaRPr sz="4000"/>
          </a:p>
        </p:txBody>
      </p:sp>
      <p:sp>
        <p:nvSpPr>
          <p:cNvPr id="776" name="Shape 776"/>
          <p:cNvSpPr txBox="1"/>
          <p:nvPr/>
        </p:nvSpPr>
        <p:spPr>
          <a:xfrm>
            <a:off x="3516267" y="3714933"/>
            <a:ext cx="1124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exp</a:t>
            </a:r>
            <a:endParaRPr sz="2400"/>
          </a:p>
        </p:txBody>
      </p:sp>
      <p:cxnSp>
        <p:nvCxnSpPr>
          <p:cNvPr id="777" name="Shape 777"/>
          <p:cNvCxnSpPr/>
          <p:nvPr/>
        </p:nvCxnSpPr>
        <p:spPr>
          <a:xfrm>
            <a:off x="6035033" y="4334133"/>
            <a:ext cx="144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8" name="Shape 778"/>
          <p:cNvSpPr txBox="1"/>
          <p:nvPr/>
        </p:nvSpPr>
        <p:spPr>
          <a:xfrm>
            <a:off x="6135700" y="3694100"/>
            <a:ext cx="21592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normalize</a:t>
            </a:r>
            <a:endParaRPr sz="2400"/>
          </a:p>
        </p:txBody>
      </p:sp>
      <p:sp>
        <p:nvSpPr>
          <p:cNvPr id="779" name="Shape 779"/>
          <p:cNvSpPr txBox="1"/>
          <p:nvPr/>
        </p:nvSpPr>
        <p:spPr>
          <a:xfrm>
            <a:off x="3465400" y="2521700"/>
            <a:ext cx="459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unnormalized probabilities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77674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1" name="Shape 781"/>
          <p:cNvSpPr txBox="1"/>
          <p:nvPr/>
        </p:nvSpPr>
        <p:spPr>
          <a:xfrm>
            <a:off x="78919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rgbClr val="9900FF"/>
                </a:solidFill>
              </a:rPr>
              <a:t>0.13</a:t>
            </a:r>
            <a:endParaRPr sz="4000" b="1">
              <a:solidFill>
                <a:srgbClr val="9900FF"/>
              </a:solidFill>
            </a:endParaRPr>
          </a:p>
        </p:txBody>
      </p:sp>
      <p:sp>
        <p:nvSpPr>
          <p:cNvPr id="782" name="Shape 782"/>
          <p:cNvSpPr txBox="1"/>
          <p:nvPr/>
        </p:nvSpPr>
        <p:spPr>
          <a:xfrm>
            <a:off x="78919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0.87</a:t>
            </a:r>
            <a:endParaRPr sz="4000"/>
          </a:p>
        </p:txBody>
      </p:sp>
      <p:sp>
        <p:nvSpPr>
          <p:cNvPr id="783" name="Shape 783"/>
          <p:cNvSpPr txBox="1"/>
          <p:nvPr/>
        </p:nvSpPr>
        <p:spPr>
          <a:xfrm>
            <a:off x="78919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0.00</a:t>
            </a:r>
            <a:endParaRPr sz="4000"/>
          </a:p>
        </p:txBody>
      </p:sp>
      <p:sp>
        <p:nvSpPr>
          <p:cNvPr id="784" name="Shape 784"/>
          <p:cNvSpPr txBox="1"/>
          <p:nvPr/>
        </p:nvSpPr>
        <p:spPr>
          <a:xfrm>
            <a:off x="7552567" y="5500000"/>
            <a:ext cx="191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probabilities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785" name="Shape 785"/>
          <p:cNvCxnSpPr/>
          <p:nvPr/>
        </p:nvCxnSpPr>
        <p:spPr>
          <a:xfrm>
            <a:off x="9256767" y="3628333"/>
            <a:ext cx="30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6" name="Shape 786"/>
          <p:cNvSpPr txBox="1"/>
          <p:nvPr/>
        </p:nvSpPr>
        <p:spPr>
          <a:xfrm>
            <a:off x="9663167" y="3231000"/>
            <a:ext cx="2882800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>
                <a:solidFill>
                  <a:srgbClr val="9900FF"/>
                </a:solidFill>
              </a:rPr>
              <a:t>L_i = -log(0.13)</a:t>
            </a:r>
            <a:endParaRPr sz="2667">
              <a:solidFill>
                <a:srgbClr val="9900FF"/>
              </a:solidFill>
            </a:endParaRPr>
          </a:p>
          <a:p>
            <a:r>
              <a:rPr lang="en" sz="2667">
                <a:solidFill>
                  <a:srgbClr val="9900FF"/>
                </a:solidFill>
              </a:rPr>
              <a:t>      = </a:t>
            </a:r>
            <a:r>
              <a:rPr lang="en" sz="2667" b="1">
                <a:solidFill>
                  <a:srgbClr val="9900FF"/>
                </a:solidFill>
              </a:rPr>
              <a:t>0.89</a:t>
            </a:r>
            <a:endParaRPr sz="2667" b="1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902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9762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92" name="Shape 7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113100" y="121233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796" name="Shape 796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797" name="Shape 797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798" name="Shape 798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799" name="Shape 799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800" name="Shape 800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18" y="1414085"/>
            <a:ext cx="3485367" cy="876767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669033" y="5500000"/>
            <a:ext cx="459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unnormalized log probabilities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3393433" y="4334133"/>
            <a:ext cx="9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46178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5" name="Shape 805"/>
          <p:cNvSpPr txBox="1"/>
          <p:nvPr/>
        </p:nvSpPr>
        <p:spPr>
          <a:xfrm>
            <a:off x="48439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24.5</a:t>
            </a:r>
            <a:endParaRPr sz="4000" b="1"/>
          </a:p>
        </p:txBody>
      </p:sp>
      <p:sp>
        <p:nvSpPr>
          <p:cNvPr id="806" name="Shape 806"/>
          <p:cNvSpPr txBox="1"/>
          <p:nvPr/>
        </p:nvSpPr>
        <p:spPr>
          <a:xfrm>
            <a:off x="45391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164.0</a:t>
            </a:r>
            <a:endParaRPr sz="4000"/>
          </a:p>
        </p:txBody>
      </p:sp>
      <p:sp>
        <p:nvSpPr>
          <p:cNvPr id="807" name="Shape 807"/>
          <p:cNvSpPr txBox="1"/>
          <p:nvPr/>
        </p:nvSpPr>
        <p:spPr>
          <a:xfrm>
            <a:off x="4742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0.18</a:t>
            </a:r>
            <a:endParaRPr sz="4000"/>
          </a:p>
        </p:txBody>
      </p:sp>
      <p:sp>
        <p:nvSpPr>
          <p:cNvPr id="808" name="Shape 808"/>
          <p:cNvSpPr txBox="1"/>
          <p:nvPr/>
        </p:nvSpPr>
        <p:spPr>
          <a:xfrm>
            <a:off x="3516267" y="3714933"/>
            <a:ext cx="1124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exp</a:t>
            </a:r>
            <a:endParaRPr sz="2400"/>
          </a:p>
        </p:txBody>
      </p:sp>
      <p:cxnSp>
        <p:nvCxnSpPr>
          <p:cNvPr id="809" name="Shape 809"/>
          <p:cNvCxnSpPr/>
          <p:nvPr/>
        </p:nvCxnSpPr>
        <p:spPr>
          <a:xfrm>
            <a:off x="6035033" y="4334133"/>
            <a:ext cx="144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6135700" y="3694100"/>
            <a:ext cx="21592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normalize</a:t>
            </a:r>
            <a:endParaRPr sz="2400"/>
          </a:p>
        </p:txBody>
      </p:sp>
      <p:sp>
        <p:nvSpPr>
          <p:cNvPr id="811" name="Shape 811"/>
          <p:cNvSpPr txBox="1"/>
          <p:nvPr/>
        </p:nvSpPr>
        <p:spPr>
          <a:xfrm>
            <a:off x="3465400" y="2521700"/>
            <a:ext cx="459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unnormalized probabilities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77674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13" name="Shape 813"/>
          <p:cNvSpPr txBox="1"/>
          <p:nvPr/>
        </p:nvSpPr>
        <p:spPr>
          <a:xfrm>
            <a:off x="78919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rgbClr val="9900FF"/>
                </a:solidFill>
              </a:rPr>
              <a:t>0.13</a:t>
            </a:r>
            <a:endParaRPr sz="4000" b="1">
              <a:solidFill>
                <a:srgbClr val="9900FF"/>
              </a:solidFill>
            </a:endParaRPr>
          </a:p>
        </p:txBody>
      </p:sp>
      <p:sp>
        <p:nvSpPr>
          <p:cNvPr id="814" name="Shape 814"/>
          <p:cNvSpPr txBox="1"/>
          <p:nvPr/>
        </p:nvSpPr>
        <p:spPr>
          <a:xfrm>
            <a:off x="78919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0.87</a:t>
            </a:r>
            <a:endParaRPr sz="4000"/>
          </a:p>
        </p:txBody>
      </p:sp>
      <p:sp>
        <p:nvSpPr>
          <p:cNvPr id="815" name="Shape 815"/>
          <p:cNvSpPr txBox="1"/>
          <p:nvPr/>
        </p:nvSpPr>
        <p:spPr>
          <a:xfrm>
            <a:off x="78919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0.00</a:t>
            </a:r>
            <a:endParaRPr sz="4000"/>
          </a:p>
        </p:txBody>
      </p:sp>
      <p:sp>
        <p:nvSpPr>
          <p:cNvPr id="816" name="Shape 816"/>
          <p:cNvSpPr txBox="1"/>
          <p:nvPr/>
        </p:nvSpPr>
        <p:spPr>
          <a:xfrm>
            <a:off x="7552567" y="5500000"/>
            <a:ext cx="191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probabilities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817" name="Shape 817"/>
          <p:cNvCxnSpPr/>
          <p:nvPr/>
        </p:nvCxnSpPr>
        <p:spPr>
          <a:xfrm>
            <a:off x="9256767" y="3628333"/>
            <a:ext cx="30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9663167" y="3231000"/>
            <a:ext cx="2882800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>
                <a:solidFill>
                  <a:srgbClr val="9900FF"/>
                </a:solidFill>
              </a:rPr>
              <a:t>L_i = -log(0.13)</a:t>
            </a:r>
            <a:endParaRPr sz="2667">
              <a:solidFill>
                <a:srgbClr val="9900FF"/>
              </a:solidFill>
            </a:endParaRPr>
          </a:p>
          <a:p>
            <a:r>
              <a:rPr lang="en" sz="2667">
                <a:solidFill>
                  <a:srgbClr val="9900FF"/>
                </a:solidFill>
              </a:rPr>
              <a:t>      = </a:t>
            </a:r>
            <a:r>
              <a:rPr lang="en" sz="2667" b="1">
                <a:solidFill>
                  <a:srgbClr val="9900FF"/>
                </a:solidFill>
              </a:rPr>
              <a:t>0.89</a:t>
            </a:r>
            <a:endParaRPr sz="2667" b="1">
              <a:solidFill>
                <a:srgbClr val="9900FF"/>
              </a:solidFill>
            </a:endParaRPr>
          </a:p>
        </p:txBody>
      </p:sp>
      <p:sp>
        <p:nvSpPr>
          <p:cNvPr id="819" name="Shape 819"/>
          <p:cNvSpPr txBox="1"/>
          <p:nvPr/>
        </p:nvSpPr>
        <p:spPr>
          <a:xfrm>
            <a:off x="7559867" y="993333"/>
            <a:ext cx="4391600" cy="1892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>
                <a:solidFill>
                  <a:srgbClr val="0000FF"/>
                </a:solidFill>
              </a:rPr>
              <a:t>Q: What is the min/max possible loss L_i?</a:t>
            </a:r>
            <a:endParaRPr sz="2933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7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Shape 175"/>
          <p:cNvCxnSpPr/>
          <p:nvPr/>
        </p:nvCxnSpPr>
        <p:spPr>
          <a:xfrm>
            <a:off x="131167" y="5431700"/>
            <a:ext cx="719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363767" y="165367"/>
            <a:ext cx="996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181" name="Shape 181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182" name="Shape 182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183" name="Shape 183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184" name="Shape 184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185" name="Shape 185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186" name="Shape 186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187" name="Shape 187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188" name="Shape 188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189" name="Shape 189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190" name="Shape 190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191" name="Shape 191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192" name="Shape 192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/>
              <a:t>2.2</a:t>
            </a:r>
            <a:endParaRPr sz="4000" dirty="0"/>
          </a:p>
        </p:txBody>
      </p:sp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>
            <a:off x="7573200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5" name="Shape 195"/>
          <p:cNvSpPr txBox="1"/>
          <p:nvPr/>
        </p:nvSpPr>
        <p:spPr>
          <a:xfrm>
            <a:off x="7870733" y="232767"/>
            <a:ext cx="42968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Multiclass SVM loss:</a:t>
            </a:r>
            <a:endParaRPr sz="2400" b="1"/>
          </a:p>
        </p:txBody>
      </p:sp>
      <p:sp>
        <p:nvSpPr>
          <p:cNvPr id="196" name="Shape 196"/>
          <p:cNvSpPr txBox="1"/>
          <p:nvPr/>
        </p:nvSpPr>
        <p:spPr>
          <a:xfrm>
            <a:off x="7895233" y="853533"/>
            <a:ext cx="4170800" cy="3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Given an example</a:t>
            </a:r>
            <a:endParaRPr sz="2400" dirty="0"/>
          </a:p>
          <a:p>
            <a:r>
              <a:rPr lang="en" sz="2400" dirty="0"/>
              <a:t>where        is the image and</a:t>
            </a:r>
            <a:endParaRPr sz="2400" dirty="0"/>
          </a:p>
          <a:p>
            <a:r>
              <a:rPr lang="en" sz="2400" dirty="0"/>
              <a:t>where       is the (integer) label,</a:t>
            </a:r>
            <a:endParaRPr sz="2400" dirty="0"/>
          </a:p>
          <a:p>
            <a:endParaRPr sz="2400" dirty="0"/>
          </a:p>
          <a:p>
            <a:r>
              <a:rPr lang="en" sz="2400" dirty="0"/>
              <a:t>and using the shorthand for the scores vector: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r>
              <a:rPr lang="en" sz="2400" dirty="0"/>
              <a:t>the SVM loss has the form: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</p:txBody>
      </p:sp>
      <p:pic>
        <p:nvPicPr>
          <p:cNvPr id="197" name="Shape 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3861" y="932993"/>
            <a:ext cx="964780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8729367" y="1524167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8777867" y="1242900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3067" y="2376401"/>
            <a:ext cx="1465567" cy="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4800" y="3653474"/>
            <a:ext cx="4421409" cy="4740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2" name="Shape 202"/>
          <p:cNvSpPr txBox="1"/>
          <p:nvPr/>
        </p:nvSpPr>
        <p:spPr>
          <a:xfrm>
            <a:off x="7895233" y="4563509"/>
            <a:ext cx="4170800" cy="1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= max(0, 5.1 - 3.2 + 1) 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   +max(0, -1.7 - 3.2 + 1)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= max(0, 2.9) + max(0, -3.9)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= 2.9 + 0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= 2.9</a:t>
            </a:r>
            <a:endParaRPr sz="2400" dirty="0">
              <a:solidFill>
                <a:srgbClr val="0000FF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1954167" y="3200767"/>
            <a:ext cx="1541200" cy="282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4" name="Shape 204"/>
          <p:cNvSpPr txBox="1"/>
          <p:nvPr/>
        </p:nvSpPr>
        <p:spPr>
          <a:xfrm>
            <a:off x="2274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0000FF"/>
                </a:solidFill>
              </a:rPr>
              <a:t>2.9</a:t>
            </a:r>
            <a:endParaRPr sz="4000">
              <a:solidFill>
                <a:srgbClr val="0000FF"/>
              </a:solidFill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131167" y="5397900"/>
            <a:ext cx="1678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0000FF"/>
                </a:solidFill>
              </a:rPr>
              <a:t>Losses:</a:t>
            </a:r>
            <a:endParaRPr sz="32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48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/>
        </p:nvSpPr>
        <p:spPr>
          <a:xfrm>
            <a:off x="19762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5" name="Shape 8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826" name="Shape 826"/>
          <p:cNvSpPr txBox="1"/>
          <p:nvPr/>
        </p:nvSpPr>
        <p:spPr>
          <a:xfrm>
            <a:off x="113100" y="121233"/>
            <a:ext cx="110764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Softmax Classifier</a:t>
            </a:r>
            <a:r>
              <a:rPr lang="en" sz="3200"/>
              <a:t> (Multinomial Logistic Regression)</a:t>
            </a:r>
            <a:endParaRPr sz="3200"/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829" name="Shape 829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830" name="Shape 830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831" name="Shape 831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832" name="Shape 832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833" name="Shape 833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pic>
        <p:nvPicPr>
          <p:cNvPr id="834" name="Shape 8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18" y="1414085"/>
            <a:ext cx="3485367" cy="876767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Shape 835"/>
          <p:cNvSpPr txBox="1"/>
          <p:nvPr/>
        </p:nvSpPr>
        <p:spPr>
          <a:xfrm>
            <a:off x="669033" y="5500000"/>
            <a:ext cx="459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unnormalized log probabilities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836" name="Shape 836"/>
          <p:cNvCxnSpPr>
            <a:stCxn id="824" idx="3"/>
          </p:cNvCxnSpPr>
          <p:nvPr/>
        </p:nvCxnSpPr>
        <p:spPr>
          <a:xfrm>
            <a:off x="3393433" y="4334133"/>
            <a:ext cx="9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37" name="Shape 837"/>
          <p:cNvSpPr/>
          <p:nvPr/>
        </p:nvSpPr>
        <p:spPr>
          <a:xfrm>
            <a:off x="46178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8" name="Shape 838"/>
          <p:cNvSpPr txBox="1"/>
          <p:nvPr/>
        </p:nvSpPr>
        <p:spPr>
          <a:xfrm>
            <a:off x="48439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24.5</a:t>
            </a:r>
            <a:endParaRPr sz="4000" b="1"/>
          </a:p>
        </p:txBody>
      </p:sp>
      <p:sp>
        <p:nvSpPr>
          <p:cNvPr id="839" name="Shape 839"/>
          <p:cNvSpPr txBox="1"/>
          <p:nvPr/>
        </p:nvSpPr>
        <p:spPr>
          <a:xfrm>
            <a:off x="45391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164.0</a:t>
            </a:r>
            <a:endParaRPr sz="4000"/>
          </a:p>
        </p:txBody>
      </p:sp>
      <p:sp>
        <p:nvSpPr>
          <p:cNvPr id="840" name="Shape 840"/>
          <p:cNvSpPr txBox="1"/>
          <p:nvPr/>
        </p:nvSpPr>
        <p:spPr>
          <a:xfrm>
            <a:off x="4742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0.18</a:t>
            </a:r>
            <a:endParaRPr sz="4000"/>
          </a:p>
        </p:txBody>
      </p:sp>
      <p:sp>
        <p:nvSpPr>
          <p:cNvPr id="841" name="Shape 841"/>
          <p:cNvSpPr txBox="1"/>
          <p:nvPr/>
        </p:nvSpPr>
        <p:spPr>
          <a:xfrm>
            <a:off x="3516267" y="3714933"/>
            <a:ext cx="1124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exp</a:t>
            </a:r>
            <a:endParaRPr sz="2400"/>
          </a:p>
        </p:txBody>
      </p:sp>
      <p:cxnSp>
        <p:nvCxnSpPr>
          <p:cNvPr id="842" name="Shape 842"/>
          <p:cNvCxnSpPr/>
          <p:nvPr/>
        </p:nvCxnSpPr>
        <p:spPr>
          <a:xfrm>
            <a:off x="6035033" y="4334133"/>
            <a:ext cx="144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3" name="Shape 843"/>
          <p:cNvSpPr txBox="1"/>
          <p:nvPr/>
        </p:nvSpPr>
        <p:spPr>
          <a:xfrm>
            <a:off x="6135700" y="3694100"/>
            <a:ext cx="21592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normalize</a:t>
            </a:r>
            <a:endParaRPr sz="2400"/>
          </a:p>
        </p:txBody>
      </p:sp>
      <p:sp>
        <p:nvSpPr>
          <p:cNvPr id="844" name="Shape 844"/>
          <p:cNvSpPr txBox="1"/>
          <p:nvPr/>
        </p:nvSpPr>
        <p:spPr>
          <a:xfrm>
            <a:off x="3465400" y="2521700"/>
            <a:ext cx="459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unnormalized probabilities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7767433" y="3220533"/>
            <a:ext cx="1417200" cy="22272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6" name="Shape 846"/>
          <p:cNvSpPr txBox="1"/>
          <p:nvPr/>
        </p:nvSpPr>
        <p:spPr>
          <a:xfrm>
            <a:off x="78919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rgbClr val="9900FF"/>
                </a:solidFill>
              </a:rPr>
              <a:t>0.13</a:t>
            </a:r>
            <a:endParaRPr sz="4000" b="1">
              <a:solidFill>
                <a:srgbClr val="9900FF"/>
              </a:solidFill>
            </a:endParaRPr>
          </a:p>
        </p:txBody>
      </p:sp>
      <p:sp>
        <p:nvSpPr>
          <p:cNvPr id="847" name="Shape 847"/>
          <p:cNvSpPr txBox="1"/>
          <p:nvPr/>
        </p:nvSpPr>
        <p:spPr>
          <a:xfrm>
            <a:off x="78919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0.87</a:t>
            </a:r>
            <a:endParaRPr sz="4000"/>
          </a:p>
        </p:txBody>
      </p:sp>
      <p:sp>
        <p:nvSpPr>
          <p:cNvPr id="848" name="Shape 848"/>
          <p:cNvSpPr txBox="1"/>
          <p:nvPr/>
        </p:nvSpPr>
        <p:spPr>
          <a:xfrm>
            <a:off x="78919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0.00</a:t>
            </a:r>
            <a:endParaRPr sz="4000"/>
          </a:p>
        </p:txBody>
      </p:sp>
      <p:sp>
        <p:nvSpPr>
          <p:cNvPr id="849" name="Shape 849"/>
          <p:cNvSpPr txBox="1"/>
          <p:nvPr/>
        </p:nvSpPr>
        <p:spPr>
          <a:xfrm>
            <a:off x="7552567" y="5500000"/>
            <a:ext cx="191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</a:rPr>
              <a:t>probabilities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850" name="Shape 850"/>
          <p:cNvCxnSpPr/>
          <p:nvPr/>
        </p:nvCxnSpPr>
        <p:spPr>
          <a:xfrm>
            <a:off x="9256767" y="3628333"/>
            <a:ext cx="30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51" name="Shape 851"/>
          <p:cNvSpPr txBox="1"/>
          <p:nvPr/>
        </p:nvSpPr>
        <p:spPr>
          <a:xfrm>
            <a:off x="9663167" y="3231000"/>
            <a:ext cx="2882800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>
                <a:solidFill>
                  <a:srgbClr val="9900FF"/>
                </a:solidFill>
              </a:rPr>
              <a:t>L_i = -log(0.13)</a:t>
            </a:r>
            <a:endParaRPr sz="2667">
              <a:solidFill>
                <a:srgbClr val="9900FF"/>
              </a:solidFill>
            </a:endParaRPr>
          </a:p>
          <a:p>
            <a:r>
              <a:rPr lang="en" sz="2667">
                <a:solidFill>
                  <a:srgbClr val="9900FF"/>
                </a:solidFill>
              </a:rPr>
              <a:t>      = </a:t>
            </a:r>
            <a:r>
              <a:rPr lang="en" sz="2667" b="1">
                <a:solidFill>
                  <a:srgbClr val="9900FF"/>
                </a:solidFill>
              </a:rPr>
              <a:t>0.89</a:t>
            </a:r>
            <a:endParaRPr sz="2667" b="1">
              <a:solidFill>
                <a:srgbClr val="9900FF"/>
              </a:solidFill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7559867" y="993333"/>
            <a:ext cx="4391600" cy="1892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933">
                <a:solidFill>
                  <a:srgbClr val="0000FF"/>
                </a:solidFill>
              </a:rPr>
              <a:t>Q5: usually at initialization W are small numbers, so all s ~= 0. What is the loss?</a:t>
            </a:r>
            <a:endParaRPr sz="2933">
              <a:solidFill>
                <a:srgbClr val="0000FF"/>
              </a:solidFill>
            </a:endParaRPr>
          </a:p>
          <a:p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2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01" y="48100"/>
            <a:ext cx="11783199" cy="5872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096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864" name="Shape 864"/>
          <p:cNvSpPr txBox="1"/>
          <p:nvPr/>
        </p:nvSpPr>
        <p:spPr>
          <a:xfrm>
            <a:off x="460100" y="240500"/>
            <a:ext cx="10194800" cy="1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Softmax vs. SVM</a:t>
            </a:r>
            <a:endParaRPr sz="4000"/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01" y="1411701"/>
            <a:ext cx="3485367" cy="87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736" y="1531333"/>
            <a:ext cx="5946433" cy="63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377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872" name="Shape 872"/>
          <p:cNvSpPr txBox="1"/>
          <p:nvPr/>
        </p:nvSpPr>
        <p:spPr>
          <a:xfrm>
            <a:off x="460100" y="240500"/>
            <a:ext cx="10194800" cy="1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Softmax vs. SVM</a:t>
            </a:r>
            <a:endParaRPr sz="4000"/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01" y="1411701"/>
            <a:ext cx="3485367" cy="87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736" y="1531333"/>
            <a:ext cx="5946433" cy="6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82333" y="2773133"/>
            <a:ext cx="4883600" cy="3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assume scores:</a:t>
            </a:r>
            <a:endParaRPr sz="4000"/>
          </a:p>
          <a:p>
            <a:r>
              <a:rPr lang="en" sz="4000"/>
              <a:t>[</a:t>
            </a:r>
            <a:r>
              <a:rPr lang="en" sz="4000">
                <a:solidFill>
                  <a:srgbClr val="38761D"/>
                </a:solidFill>
              </a:rPr>
              <a:t>10</a:t>
            </a:r>
            <a:r>
              <a:rPr lang="en" sz="4000"/>
              <a:t>, -2, 3]</a:t>
            </a:r>
            <a:endParaRPr sz="4000"/>
          </a:p>
          <a:p>
            <a:r>
              <a:rPr lang="en" sz="4000"/>
              <a:t>[</a:t>
            </a:r>
            <a:r>
              <a:rPr lang="en" sz="4000">
                <a:solidFill>
                  <a:srgbClr val="38761D"/>
                </a:solidFill>
              </a:rPr>
              <a:t>10</a:t>
            </a:r>
            <a:r>
              <a:rPr lang="en" sz="4000"/>
              <a:t>, 9, 9]</a:t>
            </a:r>
            <a:endParaRPr sz="4000"/>
          </a:p>
          <a:p>
            <a:r>
              <a:rPr lang="en" sz="4000"/>
              <a:t>[</a:t>
            </a:r>
            <a:r>
              <a:rPr lang="en" sz="4000">
                <a:solidFill>
                  <a:srgbClr val="38761D"/>
                </a:solidFill>
              </a:rPr>
              <a:t>10</a:t>
            </a:r>
            <a:r>
              <a:rPr lang="en" sz="4000"/>
              <a:t>, -100, -100]</a:t>
            </a:r>
            <a:endParaRPr sz="4000"/>
          </a:p>
          <a:p>
            <a:r>
              <a:rPr lang="en" sz="4000"/>
              <a:t>and </a:t>
            </a:r>
            <a:endParaRPr sz="4000"/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4337" y="5382593"/>
            <a:ext cx="1333500" cy="5715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10467" y="2572233"/>
            <a:ext cx="12254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5698667" y="2750000"/>
            <a:ext cx="6242400" cy="3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0000FF"/>
                </a:solidFill>
              </a:rPr>
              <a:t>Q: Suppose I take a datapoint and I jiggle a bit (changing its score slightly). What happens to the loss in both cases?</a:t>
            </a:r>
            <a:endParaRPr sz="32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435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pic>
        <p:nvPicPr>
          <p:cNvPr id="884" name="Shape 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00" y="989367"/>
            <a:ext cx="9855200" cy="4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219867" y="55733"/>
            <a:ext cx="78996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Interactive Web Demo time....</a:t>
            </a:r>
            <a:endParaRPr sz="4000"/>
          </a:p>
        </p:txBody>
      </p:sp>
      <p:sp>
        <p:nvSpPr>
          <p:cNvPr id="886" name="Shape 886"/>
          <p:cNvSpPr txBox="1"/>
          <p:nvPr/>
        </p:nvSpPr>
        <p:spPr>
          <a:xfrm>
            <a:off x="2219600" y="5563433"/>
            <a:ext cx="7752800" cy="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u="sng">
                <a:solidFill>
                  <a:srgbClr val="1155CC"/>
                </a:solidFill>
                <a:hlinkClick r:id="rId4"/>
              </a:rPr>
              <a:t>http://vision.stanford.edu/teaching/cs231n/linear-classify-demo/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29940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892" name="Shape 892"/>
          <p:cNvSpPr txBox="1"/>
          <p:nvPr/>
        </p:nvSpPr>
        <p:spPr>
          <a:xfrm>
            <a:off x="3396700" y="2182667"/>
            <a:ext cx="9764000" cy="3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/>
              <a:t>Optimization</a:t>
            </a:r>
            <a:endParaRPr sz="6400"/>
          </a:p>
        </p:txBody>
      </p:sp>
    </p:spTree>
    <p:extLst>
      <p:ext uri="{BB962C8B-B14F-4D97-AF65-F5344CB8AC3E}">
        <p14:creationId xmlns:p14="http://schemas.microsoft.com/office/powerpoint/2010/main" val="410903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898" name="Shape 898"/>
          <p:cNvSpPr txBox="1"/>
          <p:nvPr/>
        </p:nvSpPr>
        <p:spPr>
          <a:xfrm>
            <a:off x="435100" y="227000"/>
            <a:ext cx="112556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Recap</a:t>
            </a:r>
            <a:endParaRPr sz="4000"/>
          </a:p>
        </p:txBody>
      </p:sp>
      <p:sp>
        <p:nvSpPr>
          <p:cNvPr id="899" name="Shape 899"/>
          <p:cNvSpPr txBox="1"/>
          <p:nvPr/>
        </p:nvSpPr>
        <p:spPr>
          <a:xfrm>
            <a:off x="595900" y="1168400"/>
            <a:ext cx="10934000" cy="4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74121">
              <a:buSzPts val="2000"/>
              <a:buChar char="-"/>
            </a:pPr>
            <a:r>
              <a:rPr lang="en" sz="2667"/>
              <a:t>We have some dataset of (x,y)</a:t>
            </a:r>
            <a:endParaRPr sz="2667"/>
          </a:p>
          <a:p>
            <a:pPr marL="609585" indent="-474121">
              <a:buSzPts val="2000"/>
              <a:buChar char="-"/>
            </a:pPr>
            <a:r>
              <a:rPr lang="en" sz="2667"/>
              <a:t>We have a </a:t>
            </a:r>
            <a:r>
              <a:rPr lang="en" sz="2667" b="1"/>
              <a:t>score function: 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/>
              <a:t>We have a </a:t>
            </a:r>
            <a:r>
              <a:rPr lang="en" sz="2667" b="1"/>
              <a:t>loss function</a:t>
            </a:r>
            <a:r>
              <a:rPr lang="en" sz="2667"/>
              <a:t>: </a:t>
            </a:r>
            <a:endParaRPr sz="2667"/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3736" y="1651367"/>
            <a:ext cx="3176033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7964057" y="1373909"/>
            <a:ext cx="1721600" cy="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e.g.</a:t>
            </a:r>
            <a:endParaRPr sz="2400"/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698" y="3721501"/>
            <a:ext cx="4907367" cy="204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101" y="3076367"/>
            <a:ext cx="3485367" cy="87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902" y="4057199"/>
            <a:ext cx="5946433" cy="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900" y="4910234"/>
            <a:ext cx="3785899" cy="679733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3436500" y="2736267"/>
            <a:ext cx="19644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Softmax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907" name="Shape 907"/>
          <p:cNvSpPr txBox="1"/>
          <p:nvPr/>
        </p:nvSpPr>
        <p:spPr>
          <a:xfrm>
            <a:off x="5621800" y="3502400"/>
            <a:ext cx="19644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SVM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908" name="Shape 908"/>
          <p:cNvSpPr txBox="1"/>
          <p:nvPr/>
        </p:nvSpPr>
        <p:spPr>
          <a:xfrm>
            <a:off x="4205851" y="5013700"/>
            <a:ext cx="19644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Full loss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5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pic>
        <p:nvPicPr>
          <p:cNvPr id="914" name="Shape 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934" y="1195485"/>
            <a:ext cx="7622933" cy="49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Shape 915"/>
          <p:cNvSpPr txBox="1"/>
          <p:nvPr/>
        </p:nvSpPr>
        <p:spPr>
          <a:xfrm>
            <a:off x="413300" y="132600"/>
            <a:ext cx="11016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Strategy #1: A first very bad idea solution: </a:t>
            </a:r>
            <a:r>
              <a:rPr lang="en" sz="3200" b="1"/>
              <a:t>Random search</a:t>
            </a:r>
            <a:endParaRPr sz="3200" b="1"/>
          </a:p>
        </p:txBody>
      </p:sp>
    </p:spTree>
    <p:extLst>
      <p:ext uri="{BB962C8B-B14F-4D97-AF65-F5344CB8AC3E}">
        <p14:creationId xmlns:p14="http://schemas.microsoft.com/office/powerpoint/2010/main" val="2021763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pic>
        <p:nvPicPr>
          <p:cNvPr id="921" name="Shape 9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8" y="1908967"/>
            <a:ext cx="11687167" cy="2675933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/>
        </p:nvSpPr>
        <p:spPr>
          <a:xfrm>
            <a:off x="516600" y="490767"/>
            <a:ext cx="11120000" cy="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Lets see how well this works on the test set...</a:t>
            </a:r>
            <a:endParaRPr sz="3200"/>
          </a:p>
        </p:txBody>
      </p:sp>
      <p:sp>
        <p:nvSpPr>
          <p:cNvPr id="923" name="Shape 923"/>
          <p:cNvSpPr txBox="1"/>
          <p:nvPr/>
        </p:nvSpPr>
        <p:spPr>
          <a:xfrm>
            <a:off x="5826433" y="4845200"/>
            <a:ext cx="50604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15.5% accuracy! not bad!</a:t>
            </a:r>
            <a:endParaRPr sz="3200"/>
          </a:p>
          <a:p>
            <a:r>
              <a:rPr lang="en" sz="3200"/>
              <a:t>(SOTA is ~95%)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511796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pic>
        <p:nvPicPr>
          <p:cNvPr id="929" name="Shape 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33" y="51668"/>
            <a:ext cx="9612400" cy="6018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93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Shape 210"/>
          <p:cNvCxnSpPr/>
          <p:nvPr/>
        </p:nvCxnSpPr>
        <p:spPr>
          <a:xfrm>
            <a:off x="131167" y="5431700"/>
            <a:ext cx="719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363767" y="165367"/>
            <a:ext cx="996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216" name="Shape 216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217" name="Shape 217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218" name="Shape 218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219" name="Shape 219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220" name="Shape 220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221" name="Shape 221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222" name="Shape 222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223" name="Shape 223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224" name="Shape 224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225" name="Shape 225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226" name="Shape 226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227" name="Shape 227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2.2</a:t>
            </a:r>
            <a:endParaRPr sz="4000"/>
          </a:p>
        </p:txBody>
      </p:sp>
      <p:pic>
        <p:nvPicPr>
          <p:cNvPr id="228" name="Shape 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/>
          <p:nvPr/>
        </p:nvCxnSpPr>
        <p:spPr>
          <a:xfrm>
            <a:off x="7573200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0" name="Shape 230"/>
          <p:cNvSpPr txBox="1"/>
          <p:nvPr/>
        </p:nvSpPr>
        <p:spPr>
          <a:xfrm>
            <a:off x="7870733" y="232767"/>
            <a:ext cx="42968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Multiclass SVM loss:</a:t>
            </a:r>
            <a:endParaRPr sz="2400" b="1"/>
          </a:p>
        </p:txBody>
      </p:sp>
      <p:sp>
        <p:nvSpPr>
          <p:cNvPr id="231" name="Shape 231"/>
          <p:cNvSpPr txBox="1"/>
          <p:nvPr/>
        </p:nvSpPr>
        <p:spPr>
          <a:xfrm>
            <a:off x="7895233" y="853533"/>
            <a:ext cx="4170800" cy="3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Given an example</a:t>
            </a:r>
            <a:endParaRPr sz="2400" dirty="0"/>
          </a:p>
          <a:p>
            <a:r>
              <a:rPr lang="en" sz="2400" dirty="0"/>
              <a:t>where        is the image and</a:t>
            </a:r>
            <a:endParaRPr sz="2400" dirty="0"/>
          </a:p>
          <a:p>
            <a:r>
              <a:rPr lang="en" sz="2400" dirty="0"/>
              <a:t>where       is the (integer) label,</a:t>
            </a:r>
            <a:endParaRPr sz="2400" dirty="0"/>
          </a:p>
          <a:p>
            <a:endParaRPr sz="2400" dirty="0"/>
          </a:p>
          <a:p>
            <a:r>
              <a:rPr lang="en" sz="2400" dirty="0"/>
              <a:t>and using the shorthand for the scores vector: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r>
              <a:rPr lang="en" sz="2400" dirty="0"/>
              <a:t>the SVM loss has the form: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endParaRPr sz="2400" dirty="0"/>
          </a:p>
        </p:txBody>
      </p:sp>
      <p:pic>
        <p:nvPicPr>
          <p:cNvPr id="232" name="Shape 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3861" y="932993"/>
            <a:ext cx="964780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8729367" y="1524167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8777867" y="1242900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3067" y="2376401"/>
            <a:ext cx="1465567" cy="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3361" y="3584464"/>
            <a:ext cx="4421409" cy="4740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7" name="Shape 237"/>
          <p:cNvSpPr txBox="1"/>
          <p:nvPr/>
        </p:nvSpPr>
        <p:spPr>
          <a:xfrm>
            <a:off x="7769928" y="4515086"/>
            <a:ext cx="4170800" cy="1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= max(0, 1.3 - 4.9 + 1) 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   +max(0, 2.0 - 4.9 + 1)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= max(0, -2.6) + max(0, -1.9)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= 0 + 0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= 0</a:t>
            </a:r>
            <a:endParaRPr sz="2400" dirty="0">
              <a:solidFill>
                <a:srgbClr val="0000FF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3782967" y="3200767"/>
            <a:ext cx="1541200" cy="282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Shape 239"/>
          <p:cNvSpPr txBox="1"/>
          <p:nvPr/>
        </p:nvSpPr>
        <p:spPr>
          <a:xfrm>
            <a:off x="4306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0000FF"/>
                </a:solidFill>
              </a:rPr>
              <a:t>0</a:t>
            </a:r>
            <a:endParaRPr sz="4000">
              <a:solidFill>
                <a:srgbClr val="0000FF"/>
              </a:solidFill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31167" y="5397900"/>
            <a:ext cx="1678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Losses:</a:t>
            </a:r>
            <a:endParaRPr sz="3200"/>
          </a:p>
        </p:txBody>
      </p:sp>
      <p:sp>
        <p:nvSpPr>
          <p:cNvPr id="241" name="Shape 241"/>
          <p:cNvSpPr txBox="1"/>
          <p:nvPr/>
        </p:nvSpPr>
        <p:spPr>
          <a:xfrm>
            <a:off x="2274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2.9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735172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33" y="51668"/>
            <a:ext cx="9612400" cy="601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033" y="3552627"/>
            <a:ext cx="731600" cy="979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357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sp>
        <p:nvSpPr>
          <p:cNvPr id="942" name="Shape 942"/>
          <p:cNvSpPr txBox="1"/>
          <p:nvPr/>
        </p:nvSpPr>
        <p:spPr>
          <a:xfrm>
            <a:off x="413300" y="132600"/>
            <a:ext cx="11016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Strategy #2: </a:t>
            </a:r>
            <a:r>
              <a:rPr lang="en" sz="3200" b="1"/>
              <a:t>Follow the slope</a:t>
            </a:r>
            <a:endParaRPr sz="3200" b="1"/>
          </a:p>
        </p:txBody>
      </p:sp>
      <p:sp>
        <p:nvSpPr>
          <p:cNvPr id="943" name="Shape 943"/>
          <p:cNvSpPr txBox="1"/>
          <p:nvPr/>
        </p:nvSpPr>
        <p:spPr>
          <a:xfrm>
            <a:off x="632833" y="1136533"/>
            <a:ext cx="11378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In 1-dimension, the derivative of a function:</a:t>
            </a:r>
            <a:endParaRPr sz="3200"/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033" y="2657300"/>
            <a:ext cx="4851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13300" y="4843200"/>
            <a:ext cx="11701200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In multiple dimensions, the </a:t>
            </a:r>
            <a:r>
              <a:rPr lang="en" sz="2667" b="1"/>
              <a:t>gradient </a:t>
            </a:r>
            <a:r>
              <a:rPr lang="en" sz="2667"/>
              <a:t>is the vector of (partial derivatives).</a:t>
            </a:r>
            <a:endParaRPr sz="2667"/>
          </a:p>
        </p:txBody>
      </p:sp>
    </p:spTree>
    <p:extLst>
      <p:ext uri="{BB962C8B-B14F-4D97-AF65-F5344CB8AC3E}">
        <p14:creationId xmlns:p14="http://schemas.microsoft.com/office/powerpoint/2010/main" val="1630887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951" name="Shape 951"/>
          <p:cNvSpPr txBox="1"/>
          <p:nvPr/>
        </p:nvSpPr>
        <p:spPr>
          <a:xfrm>
            <a:off x="262700" y="49733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current W: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1.25347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952" name="Shape 952"/>
          <p:cNvCxnSpPr/>
          <p:nvPr/>
        </p:nvCxnSpPr>
        <p:spPr>
          <a:xfrm>
            <a:off x="3102400" y="85133"/>
            <a:ext cx="0" cy="58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3" name="Shape 953"/>
          <p:cNvSpPr txBox="1"/>
          <p:nvPr/>
        </p:nvSpPr>
        <p:spPr>
          <a:xfrm>
            <a:off x="8671067" y="113500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00FF"/>
                </a:solidFill>
              </a:rPr>
              <a:t>gradient dW:</a:t>
            </a:r>
            <a:endParaRPr sz="3200" b="1">
              <a:solidFill>
                <a:srgbClr val="0000FF"/>
              </a:solidFill>
            </a:endParaRPr>
          </a:p>
          <a:p>
            <a:endParaRPr sz="3200" b="1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[?,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?,…]</a:t>
            </a:r>
            <a:endParaRPr sz="3200" b="1">
              <a:solidFill>
                <a:srgbClr val="0000FF"/>
              </a:solidFill>
            </a:endParaRPr>
          </a:p>
        </p:txBody>
      </p:sp>
      <p:cxnSp>
        <p:nvCxnSpPr>
          <p:cNvPr id="954" name="Shape 954"/>
          <p:cNvCxnSpPr/>
          <p:nvPr/>
        </p:nvCxnSpPr>
        <p:spPr>
          <a:xfrm>
            <a:off x="7028933" y="113500"/>
            <a:ext cx="0" cy="59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42653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sp>
        <p:nvSpPr>
          <p:cNvPr id="960" name="Shape 960"/>
          <p:cNvSpPr txBox="1"/>
          <p:nvPr/>
        </p:nvSpPr>
        <p:spPr>
          <a:xfrm>
            <a:off x="262700" y="49733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current W: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1.25347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961" name="Shape 961"/>
          <p:cNvCxnSpPr/>
          <p:nvPr/>
        </p:nvCxnSpPr>
        <p:spPr>
          <a:xfrm>
            <a:off x="3102400" y="85133"/>
            <a:ext cx="0" cy="58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3615500" y="49733"/>
            <a:ext cx="452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 + h </a:t>
            </a:r>
            <a:r>
              <a:rPr lang="en" sz="3200"/>
              <a:t>(first dim)</a:t>
            </a:r>
            <a:r>
              <a:rPr lang="en" sz="3200" b="1"/>
              <a:t>:</a:t>
            </a:r>
            <a:endParaRPr sz="3200" b="1"/>
          </a:p>
          <a:p>
            <a:endParaRPr sz="3200" b="1"/>
          </a:p>
          <a:p>
            <a:r>
              <a:rPr lang="en" sz="3200"/>
              <a:t>[0.34 + </a:t>
            </a:r>
            <a:r>
              <a:rPr lang="en" sz="3200" b="1"/>
              <a:t>0.0001</a:t>
            </a:r>
            <a:r>
              <a:rPr lang="en" sz="3200"/>
              <a:t>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1.25322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963" name="Shape 963"/>
          <p:cNvCxnSpPr/>
          <p:nvPr/>
        </p:nvCxnSpPr>
        <p:spPr>
          <a:xfrm>
            <a:off x="7028933" y="113500"/>
            <a:ext cx="0" cy="59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8671067" y="113500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00FF"/>
                </a:solidFill>
              </a:rPr>
              <a:t>gradient dW:</a:t>
            </a:r>
            <a:endParaRPr sz="3200" b="1">
              <a:solidFill>
                <a:srgbClr val="0000FF"/>
              </a:solidFill>
            </a:endParaRPr>
          </a:p>
          <a:p>
            <a:endParaRPr sz="3200" b="1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[?,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?,…]</a:t>
            </a:r>
            <a:endParaRPr sz="32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40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sp>
        <p:nvSpPr>
          <p:cNvPr id="970" name="Shape 970"/>
          <p:cNvSpPr txBox="1"/>
          <p:nvPr/>
        </p:nvSpPr>
        <p:spPr>
          <a:xfrm>
            <a:off x="8671067" y="113500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00FF"/>
                </a:solidFill>
              </a:rPr>
              <a:t>gradient dW:</a:t>
            </a:r>
            <a:endParaRPr sz="3200" b="1">
              <a:solidFill>
                <a:srgbClr val="0000FF"/>
              </a:solidFill>
            </a:endParaRPr>
          </a:p>
          <a:p>
            <a:endParaRPr sz="3200" b="1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[</a:t>
            </a:r>
            <a:r>
              <a:rPr lang="en" sz="3200" b="1">
                <a:solidFill>
                  <a:srgbClr val="38761D"/>
                </a:solidFill>
              </a:rPr>
              <a:t>-2.5</a:t>
            </a:r>
            <a:r>
              <a:rPr lang="en" sz="3200">
                <a:solidFill>
                  <a:srgbClr val="0000FF"/>
                </a:solidFill>
              </a:rPr>
              <a:t>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?,…]</a:t>
            </a:r>
            <a:endParaRPr sz="3200" b="1">
              <a:solidFill>
                <a:srgbClr val="0000FF"/>
              </a:solidFill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7571533" y="2686200"/>
            <a:ext cx="4526000" cy="198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201" y="3702201"/>
            <a:ext cx="3053300" cy="719367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7571533" y="2670667"/>
            <a:ext cx="4526000" cy="8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>
                <a:solidFill>
                  <a:srgbClr val="38761D"/>
                </a:solidFill>
              </a:rPr>
              <a:t>(</a:t>
            </a:r>
            <a:r>
              <a:rPr lang="en" sz="2667">
                <a:solidFill>
                  <a:srgbClr val="FF0000"/>
                </a:solidFill>
              </a:rPr>
              <a:t>1.25322</a:t>
            </a:r>
            <a:r>
              <a:rPr lang="en" sz="2667">
                <a:solidFill>
                  <a:srgbClr val="38761D"/>
                </a:solidFill>
              </a:rPr>
              <a:t> - </a:t>
            </a:r>
            <a:r>
              <a:rPr lang="en" sz="2667">
                <a:solidFill>
                  <a:srgbClr val="FF0000"/>
                </a:solidFill>
              </a:rPr>
              <a:t>1.25347</a:t>
            </a:r>
            <a:r>
              <a:rPr lang="en" sz="2667">
                <a:solidFill>
                  <a:srgbClr val="38761D"/>
                </a:solidFill>
              </a:rPr>
              <a:t>)/0.0001</a:t>
            </a:r>
            <a:endParaRPr sz="2667">
              <a:solidFill>
                <a:srgbClr val="38761D"/>
              </a:solidFill>
            </a:endParaRPr>
          </a:p>
          <a:p>
            <a:r>
              <a:rPr lang="en" sz="2667">
                <a:solidFill>
                  <a:srgbClr val="38761D"/>
                </a:solidFill>
              </a:rPr>
              <a:t>= -2.5</a:t>
            </a:r>
            <a:endParaRPr sz="2667">
              <a:solidFill>
                <a:srgbClr val="38761D"/>
              </a:solidFill>
            </a:endParaRP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9398933" y="1768667"/>
            <a:ext cx="943600" cy="9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262700" y="49733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current W: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1.25347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976" name="Shape 976"/>
          <p:cNvCxnSpPr/>
          <p:nvPr/>
        </p:nvCxnSpPr>
        <p:spPr>
          <a:xfrm>
            <a:off x="3102400" y="85133"/>
            <a:ext cx="0" cy="58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3615500" y="49733"/>
            <a:ext cx="452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 + h </a:t>
            </a:r>
            <a:r>
              <a:rPr lang="en" sz="3200"/>
              <a:t>(first dim)</a:t>
            </a:r>
            <a:r>
              <a:rPr lang="en" sz="3200" b="1"/>
              <a:t>:</a:t>
            </a:r>
            <a:endParaRPr sz="3200" b="1"/>
          </a:p>
          <a:p>
            <a:endParaRPr sz="3200" b="1"/>
          </a:p>
          <a:p>
            <a:r>
              <a:rPr lang="en" sz="3200"/>
              <a:t>[0.34 + </a:t>
            </a:r>
            <a:r>
              <a:rPr lang="en" sz="3200" b="1"/>
              <a:t>0.0001</a:t>
            </a:r>
            <a:r>
              <a:rPr lang="en" sz="3200"/>
              <a:t>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1.25322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978" name="Shape 978"/>
          <p:cNvCxnSpPr/>
          <p:nvPr/>
        </p:nvCxnSpPr>
        <p:spPr>
          <a:xfrm>
            <a:off x="7028933" y="113500"/>
            <a:ext cx="0" cy="59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429172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sp>
        <p:nvSpPr>
          <p:cNvPr id="984" name="Shape 984"/>
          <p:cNvSpPr txBox="1"/>
          <p:nvPr/>
        </p:nvSpPr>
        <p:spPr>
          <a:xfrm>
            <a:off x="8671067" y="113500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00FF"/>
                </a:solidFill>
              </a:rPr>
              <a:t>gradient dW:</a:t>
            </a:r>
            <a:endParaRPr sz="3200" b="1">
              <a:solidFill>
                <a:srgbClr val="0000FF"/>
              </a:solidFill>
            </a:endParaRPr>
          </a:p>
          <a:p>
            <a:endParaRPr sz="3200" b="1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[-2.5,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?,…]</a:t>
            </a:r>
            <a:endParaRPr sz="3200" b="1">
              <a:solidFill>
                <a:srgbClr val="0000FF"/>
              </a:solidFill>
            </a:endParaRPr>
          </a:p>
        </p:txBody>
      </p:sp>
      <p:sp>
        <p:nvSpPr>
          <p:cNvPr id="985" name="Shape 985"/>
          <p:cNvSpPr txBox="1"/>
          <p:nvPr/>
        </p:nvSpPr>
        <p:spPr>
          <a:xfrm>
            <a:off x="262700" y="49733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current W: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1.25347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986" name="Shape 986"/>
          <p:cNvCxnSpPr/>
          <p:nvPr/>
        </p:nvCxnSpPr>
        <p:spPr>
          <a:xfrm>
            <a:off x="3102400" y="85133"/>
            <a:ext cx="0" cy="58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3209100" y="49733"/>
            <a:ext cx="452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 + h </a:t>
            </a:r>
            <a:r>
              <a:rPr lang="en" sz="3200"/>
              <a:t>(second dim)</a:t>
            </a:r>
            <a:r>
              <a:rPr lang="en" sz="3200" b="1"/>
              <a:t>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</a:t>
            </a:r>
            <a:r>
              <a:rPr lang="en" sz="3200">
                <a:solidFill>
                  <a:schemeClr val="dk1"/>
                </a:solidFill>
              </a:rPr>
              <a:t> + </a:t>
            </a:r>
            <a:r>
              <a:rPr lang="en" sz="3200" b="1">
                <a:solidFill>
                  <a:schemeClr val="dk1"/>
                </a:solidFill>
              </a:rPr>
              <a:t>0.0001</a:t>
            </a:r>
            <a:r>
              <a:rPr lang="en" sz="3200"/>
              <a:t>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1.25353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988" name="Shape 988"/>
          <p:cNvCxnSpPr/>
          <p:nvPr/>
        </p:nvCxnSpPr>
        <p:spPr>
          <a:xfrm>
            <a:off x="7232133" y="113500"/>
            <a:ext cx="0" cy="59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882723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sp>
        <p:nvSpPr>
          <p:cNvPr id="994" name="Shape 994"/>
          <p:cNvSpPr txBox="1"/>
          <p:nvPr/>
        </p:nvSpPr>
        <p:spPr>
          <a:xfrm>
            <a:off x="8671067" y="113500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00FF"/>
                </a:solidFill>
              </a:rPr>
              <a:t>gradient dW:</a:t>
            </a:r>
            <a:endParaRPr sz="3200" b="1">
              <a:solidFill>
                <a:srgbClr val="0000FF"/>
              </a:solidFill>
            </a:endParaRPr>
          </a:p>
          <a:p>
            <a:endParaRPr sz="3200" b="1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[-2.5,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 b="1">
                <a:solidFill>
                  <a:srgbClr val="38761D"/>
                </a:solidFill>
              </a:rPr>
              <a:t>0.6</a:t>
            </a:r>
            <a:r>
              <a:rPr lang="en" sz="3200">
                <a:solidFill>
                  <a:srgbClr val="0000FF"/>
                </a:solidFill>
              </a:rPr>
              <a:t>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?,…]</a:t>
            </a:r>
            <a:endParaRPr sz="3200" b="1">
              <a:solidFill>
                <a:srgbClr val="0000FF"/>
              </a:solidFill>
            </a:endParaRPr>
          </a:p>
        </p:txBody>
      </p:sp>
      <p:sp>
        <p:nvSpPr>
          <p:cNvPr id="995" name="Shape 995"/>
          <p:cNvSpPr/>
          <p:nvPr/>
        </p:nvSpPr>
        <p:spPr>
          <a:xfrm>
            <a:off x="7571533" y="3092600"/>
            <a:ext cx="4526000" cy="198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201" y="4108601"/>
            <a:ext cx="3053300" cy="719367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9572133" y="1948167"/>
            <a:ext cx="472800" cy="9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262700" y="49733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current W: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1.25347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999" name="Shape 999"/>
          <p:cNvCxnSpPr/>
          <p:nvPr/>
        </p:nvCxnSpPr>
        <p:spPr>
          <a:xfrm>
            <a:off x="3102400" y="85133"/>
            <a:ext cx="0" cy="58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3209100" y="49733"/>
            <a:ext cx="452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 + h </a:t>
            </a:r>
            <a:r>
              <a:rPr lang="en" sz="3200"/>
              <a:t>(second dim)</a:t>
            </a:r>
            <a:r>
              <a:rPr lang="en" sz="3200" b="1"/>
              <a:t>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</a:t>
            </a:r>
            <a:r>
              <a:rPr lang="en" sz="3200">
                <a:solidFill>
                  <a:schemeClr val="dk1"/>
                </a:solidFill>
              </a:rPr>
              <a:t> + </a:t>
            </a:r>
            <a:r>
              <a:rPr lang="en" sz="3200" b="1">
                <a:solidFill>
                  <a:schemeClr val="dk1"/>
                </a:solidFill>
              </a:rPr>
              <a:t>0.0001</a:t>
            </a:r>
            <a:r>
              <a:rPr lang="en" sz="3200"/>
              <a:t>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1.25353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1001" name="Shape 1001"/>
          <p:cNvCxnSpPr/>
          <p:nvPr/>
        </p:nvCxnSpPr>
        <p:spPr>
          <a:xfrm>
            <a:off x="7232133" y="113500"/>
            <a:ext cx="0" cy="59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7571533" y="3077067"/>
            <a:ext cx="4526000" cy="8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>
                <a:solidFill>
                  <a:srgbClr val="38761D"/>
                </a:solidFill>
              </a:rPr>
              <a:t>(</a:t>
            </a:r>
            <a:r>
              <a:rPr lang="en" sz="2667">
                <a:solidFill>
                  <a:srgbClr val="FF0000"/>
                </a:solidFill>
              </a:rPr>
              <a:t>1.25353</a:t>
            </a:r>
            <a:r>
              <a:rPr lang="en" sz="2667">
                <a:solidFill>
                  <a:srgbClr val="38761D"/>
                </a:solidFill>
              </a:rPr>
              <a:t> - </a:t>
            </a:r>
            <a:r>
              <a:rPr lang="en" sz="2667">
                <a:solidFill>
                  <a:srgbClr val="FF0000"/>
                </a:solidFill>
              </a:rPr>
              <a:t>1.25347</a:t>
            </a:r>
            <a:r>
              <a:rPr lang="en" sz="2667">
                <a:solidFill>
                  <a:srgbClr val="38761D"/>
                </a:solidFill>
              </a:rPr>
              <a:t>)/0.0001</a:t>
            </a:r>
            <a:endParaRPr sz="2667">
              <a:solidFill>
                <a:srgbClr val="38761D"/>
              </a:solidFill>
            </a:endParaRPr>
          </a:p>
          <a:p>
            <a:r>
              <a:rPr lang="en" sz="2667">
                <a:solidFill>
                  <a:srgbClr val="38761D"/>
                </a:solidFill>
              </a:rPr>
              <a:t>= 0.6</a:t>
            </a:r>
            <a:endParaRPr sz="2667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151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sp>
        <p:nvSpPr>
          <p:cNvPr id="1008" name="Shape 1008"/>
          <p:cNvSpPr txBox="1"/>
          <p:nvPr/>
        </p:nvSpPr>
        <p:spPr>
          <a:xfrm>
            <a:off x="8671067" y="113500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00FF"/>
                </a:solidFill>
              </a:rPr>
              <a:t>gradient dW:</a:t>
            </a:r>
            <a:endParaRPr sz="3200" b="1">
              <a:solidFill>
                <a:srgbClr val="0000FF"/>
              </a:solidFill>
            </a:endParaRPr>
          </a:p>
          <a:p>
            <a:endParaRPr sz="3200" b="1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[-2.5,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0.6,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?,…]</a:t>
            </a:r>
            <a:endParaRPr sz="3200" b="1">
              <a:solidFill>
                <a:srgbClr val="0000FF"/>
              </a:solidFill>
            </a:endParaRPr>
          </a:p>
        </p:txBody>
      </p:sp>
      <p:sp>
        <p:nvSpPr>
          <p:cNvPr id="1009" name="Shape 1009"/>
          <p:cNvSpPr txBox="1"/>
          <p:nvPr/>
        </p:nvSpPr>
        <p:spPr>
          <a:xfrm>
            <a:off x="262700" y="49733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current W: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1.25347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1010" name="Shape 1010"/>
          <p:cNvCxnSpPr/>
          <p:nvPr/>
        </p:nvCxnSpPr>
        <p:spPr>
          <a:xfrm>
            <a:off x="3102400" y="85133"/>
            <a:ext cx="0" cy="58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3209100" y="49733"/>
            <a:ext cx="452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 + h </a:t>
            </a:r>
            <a:r>
              <a:rPr lang="en" sz="3200"/>
              <a:t>(third dim)</a:t>
            </a:r>
            <a:r>
              <a:rPr lang="en" sz="3200" b="1"/>
              <a:t>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</a:t>
            </a:r>
            <a:r>
              <a:rPr lang="en" sz="3200">
                <a:solidFill>
                  <a:schemeClr val="dk1"/>
                </a:solidFill>
              </a:rPr>
              <a:t> + </a:t>
            </a:r>
            <a:r>
              <a:rPr lang="en" sz="3200" b="1">
                <a:solidFill>
                  <a:schemeClr val="dk1"/>
                </a:solidFill>
              </a:rPr>
              <a:t>0.0001</a:t>
            </a:r>
            <a:r>
              <a:rPr lang="en" sz="3200"/>
              <a:t>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1.25347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1012" name="Shape 1012"/>
          <p:cNvCxnSpPr/>
          <p:nvPr/>
        </p:nvCxnSpPr>
        <p:spPr>
          <a:xfrm>
            <a:off x="7232133" y="113500"/>
            <a:ext cx="0" cy="59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4578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48</a:t>
            </a:fld>
            <a:endParaRPr/>
          </a:p>
        </p:txBody>
      </p:sp>
      <p:sp>
        <p:nvSpPr>
          <p:cNvPr id="1018" name="Shape 1018"/>
          <p:cNvSpPr txBox="1"/>
          <p:nvPr/>
        </p:nvSpPr>
        <p:spPr>
          <a:xfrm>
            <a:off x="8671067" y="113500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00FF"/>
                </a:solidFill>
              </a:rPr>
              <a:t>gradient dW:</a:t>
            </a:r>
            <a:endParaRPr sz="3200" b="1">
              <a:solidFill>
                <a:srgbClr val="0000FF"/>
              </a:solidFill>
            </a:endParaRPr>
          </a:p>
          <a:p>
            <a:endParaRPr sz="3200" b="1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[-2.5,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0.6,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 b="1">
                <a:solidFill>
                  <a:srgbClr val="38761D"/>
                </a:solidFill>
              </a:rPr>
              <a:t>0</a:t>
            </a:r>
            <a:r>
              <a:rPr lang="en" sz="3200">
                <a:solidFill>
                  <a:srgbClr val="0000FF"/>
                </a:solidFill>
              </a:rPr>
              <a:t>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?,…]</a:t>
            </a:r>
            <a:endParaRPr sz="3200" b="1">
              <a:solidFill>
                <a:srgbClr val="0000FF"/>
              </a:solidFill>
            </a:endParaRPr>
          </a:p>
        </p:txBody>
      </p:sp>
      <p:sp>
        <p:nvSpPr>
          <p:cNvPr id="1019" name="Shape 1019"/>
          <p:cNvSpPr txBox="1"/>
          <p:nvPr/>
        </p:nvSpPr>
        <p:spPr>
          <a:xfrm>
            <a:off x="262700" y="49733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current W: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1.25347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1020" name="Shape 1020"/>
          <p:cNvCxnSpPr/>
          <p:nvPr/>
        </p:nvCxnSpPr>
        <p:spPr>
          <a:xfrm>
            <a:off x="3102400" y="85133"/>
            <a:ext cx="0" cy="58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1" name="Shape 1021"/>
          <p:cNvSpPr txBox="1"/>
          <p:nvPr/>
        </p:nvSpPr>
        <p:spPr>
          <a:xfrm>
            <a:off x="3209100" y="49733"/>
            <a:ext cx="452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 + h </a:t>
            </a:r>
            <a:r>
              <a:rPr lang="en" sz="3200"/>
              <a:t>(third dim)</a:t>
            </a:r>
            <a:r>
              <a:rPr lang="en" sz="3200" b="1"/>
              <a:t>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</a:t>
            </a:r>
            <a:r>
              <a:rPr lang="en" sz="3200">
                <a:solidFill>
                  <a:schemeClr val="dk1"/>
                </a:solidFill>
              </a:rPr>
              <a:t> + </a:t>
            </a:r>
            <a:r>
              <a:rPr lang="en" sz="3200" b="1">
                <a:solidFill>
                  <a:schemeClr val="dk1"/>
                </a:solidFill>
              </a:rPr>
              <a:t>0.0001</a:t>
            </a:r>
            <a:r>
              <a:rPr lang="en" sz="3200"/>
              <a:t>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1.25347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1022" name="Shape 1022"/>
          <p:cNvCxnSpPr/>
          <p:nvPr/>
        </p:nvCxnSpPr>
        <p:spPr>
          <a:xfrm>
            <a:off x="7232133" y="113500"/>
            <a:ext cx="0" cy="59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3" name="Shape 1023"/>
          <p:cNvSpPr/>
          <p:nvPr/>
        </p:nvSpPr>
        <p:spPr>
          <a:xfrm>
            <a:off x="7571533" y="3295800"/>
            <a:ext cx="4526000" cy="198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201" y="4311801"/>
            <a:ext cx="3053300" cy="719367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25" name="Shape 1025"/>
          <p:cNvSpPr txBox="1"/>
          <p:nvPr/>
        </p:nvSpPr>
        <p:spPr>
          <a:xfrm>
            <a:off x="7571533" y="3280267"/>
            <a:ext cx="4526000" cy="8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>
                <a:solidFill>
                  <a:srgbClr val="38761D"/>
                </a:solidFill>
              </a:rPr>
              <a:t>(</a:t>
            </a:r>
            <a:r>
              <a:rPr lang="en" sz="2667">
                <a:solidFill>
                  <a:srgbClr val="FF0000"/>
                </a:solidFill>
              </a:rPr>
              <a:t>1.25347</a:t>
            </a:r>
            <a:r>
              <a:rPr lang="en" sz="2667">
                <a:solidFill>
                  <a:srgbClr val="38761D"/>
                </a:solidFill>
              </a:rPr>
              <a:t> - </a:t>
            </a:r>
            <a:r>
              <a:rPr lang="en" sz="2667">
                <a:solidFill>
                  <a:srgbClr val="FF0000"/>
                </a:solidFill>
              </a:rPr>
              <a:t>1.25347</a:t>
            </a:r>
            <a:r>
              <a:rPr lang="en" sz="2667">
                <a:solidFill>
                  <a:srgbClr val="38761D"/>
                </a:solidFill>
              </a:rPr>
              <a:t>)/0.0001</a:t>
            </a:r>
            <a:endParaRPr sz="2667">
              <a:solidFill>
                <a:srgbClr val="38761D"/>
              </a:solidFill>
            </a:endParaRPr>
          </a:p>
          <a:p>
            <a:r>
              <a:rPr lang="en" sz="2667">
                <a:solidFill>
                  <a:srgbClr val="38761D"/>
                </a:solidFill>
              </a:rPr>
              <a:t>= 0</a:t>
            </a:r>
            <a:endParaRPr sz="2667">
              <a:solidFill>
                <a:srgbClr val="38761D"/>
              </a:solidFill>
            </a:endParaRPr>
          </a:p>
        </p:txBody>
      </p:sp>
      <p:cxnSp>
        <p:nvCxnSpPr>
          <p:cNvPr id="1026" name="Shape 1026"/>
          <p:cNvCxnSpPr>
            <a:stCxn id="1025" idx="0"/>
          </p:cNvCxnSpPr>
          <p:nvPr/>
        </p:nvCxnSpPr>
        <p:spPr>
          <a:xfrm rot="10800000">
            <a:off x="9288133" y="2497067"/>
            <a:ext cx="546400" cy="7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047558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49</a:t>
            </a:fld>
            <a:endParaRPr/>
          </a:p>
        </p:txBody>
      </p:sp>
      <p:sp>
        <p:nvSpPr>
          <p:cNvPr id="1032" name="Shape 1032"/>
          <p:cNvSpPr txBox="1"/>
          <p:nvPr/>
        </p:nvSpPr>
        <p:spPr>
          <a:xfrm>
            <a:off x="42167" y="19467"/>
            <a:ext cx="11300800" cy="10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Evaluation the </a:t>
            </a:r>
            <a:endParaRPr sz="4000"/>
          </a:p>
          <a:p>
            <a:r>
              <a:rPr lang="en" sz="4000"/>
              <a:t>gradient numerically</a:t>
            </a:r>
            <a:endParaRPr sz="4000"/>
          </a:p>
        </p:txBody>
      </p:sp>
      <p:pic>
        <p:nvPicPr>
          <p:cNvPr id="1033" name="Shape 1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34" y="1927467"/>
            <a:ext cx="4331031" cy="1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Shape 10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518" y="99101"/>
            <a:ext cx="5858701" cy="5985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142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Shape 246"/>
          <p:cNvCxnSpPr/>
          <p:nvPr/>
        </p:nvCxnSpPr>
        <p:spPr>
          <a:xfrm>
            <a:off x="131167" y="5431700"/>
            <a:ext cx="719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363767" y="165367"/>
            <a:ext cx="996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252" name="Shape 252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253" name="Shape 253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254" name="Shape 254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255" name="Shape 255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256" name="Shape 256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257" name="Shape 257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258" name="Shape 258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259" name="Shape 259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260" name="Shape 260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261" name="Shape 261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262" name="Shape 262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263" name="Shape 263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2.2</a:t>
            </a:r>
            <a:endParaRPr sz="4000"/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Shape 265"/>
          <p:cNvCxnSpPr/>
          <p:nvPr/>
        </p:nvCxnSpPr>
        <p:spPr>
          <a:xfrm>
            <a:off x="7573200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6" name="Shape 266"/>
          <p:cNvSpPr txBox="1"/>
          <p:nvPr/>
        </p:nvSpPr>
        <p:spPr>
          <a:xfrm>
            <a:off x="7870733" y="232767"/>
            <a:ext cx="42968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Multiclass SVM loss:</a:t>
            </a:r>
            <a:endParaRPr sz="2400" b="1"/>
          </a:p>
        </p:txBody>
      </p:sp>
      <p:sp>
        <p:nvSpPr>
          <p:cNvPr id="267" name="Shape 267"/>
          <p:cNvSpPr txBox="1"/>
          <p:nvPr/>
        </p:nvSpPr>
        <p:spPr>
          <a:xfrm>
            <a:off x="7895233" y="853533"/>
            <a:ext cx="4170800" cy="3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Given an example</a:t>
            </a:r>
            <a:endParaRPr sz="2400"/>
          </a:p>
          <a:p>
            <a:r>
              <a:rPr lang="en" sz="2400"/>
              <a:t>where        is the image and</a:t>
            </a:r>
            <a:endParaRPr sz="2400"/>
          </a:p>
          <a:p>
            <a:r>
              <a:rPr lang="en" sz="2400"/>
              <a:t>where       is the (integer) label,</a:t>
            </a:r>
            <a:endParaRPr sz="2400"/>
          </a:p>
          <a:p>
            <a:endParaRPr sz="2400"/>
          </a:p>
          <a:p>
            <a:r>
              <a:rPr lang="en" sz="2400"/>
              <a:t>and using the shorthand for the scores vector: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the SVM loss has the form: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</p:txBody>
      </p:sp>
      <p:pic>
        <p:nvPicPr>
          <p:cNvPr id="268" name="Shape 2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3861" y="932993"/>
            <a:ext cx="964780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8729367" y="1524167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8777867" y="1242900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3067" y="2376401"/>
            <a:ext cx="1465567" cy="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6309" y="3585460"/>
            <a:ext cx="4421409" cy="4740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3" name="Shape 273"/>
          <p:cNvSpPr txBox="1"/>
          <p:nvPr/>
        </p:nvSpPr>
        <p:spPr>
          <a:xfrm>
            <a:off x="7740367" y="4508504"/>
            <a:ext cx="4170800" cy="1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= max(0, 2.2 - (-3.1) + 1) 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   +max(0, 2.5 - (-3.1) + 1)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= max(0, 5.3) + max(0, 5.6)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= 5.3 + 5.6</a:t>
            </a:r>
            <a:endParaRPr sz="2400" dirty="0">
              <a:solidFill>
                <a:srgbClr val="0000FF"/>
              </a:solidFill>
            </a:endParaRPr>
          </a:p>
          <a:p>
            <a:r>
              <a:rPr lang="en" sz="2400" dirty="0">
                <a:solidFill>
                  <a:srgbClr val="0000FF"/>
                </a:solidFill>
              </a:rPr>
              <a:t>= 10.9</a:t>
            </a:r>
            <a:endParaRPr sz="2400" dirty="0">
              <a:solidFill>
                <a:srgbClr val="0000FF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5510167" y="3200767"/>
            <a:ext cx="1541200" cy="282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" name="Shape 275"/>
          <p:cNvSpPr txBox="1"/>
          <p:nvPr/>
        </p:nvSpPr>
        <p:spPr>
          <a:xfrm>
            <a:off x="4306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</a:t>
            </a:r>
            <a:endParaRPr sz="4000"/>
          </a:p>
        </p:txBody>
      </p:sp>
      <p:sp>
        <p:nvSpPr>
          <p:cNvPr id="276" name="Shape 276"/>
          <p:cNvSpPr txBox="1"/>
          <p:nvPr/>
        </p:nvSpPr>
        <p:spPr>
          <a:xfrm>
            <a:off x="131167" y="5397900"/>
            <a:ext cx="1678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Losses:</a:t>
            </a:r>
            <a:endParaRPr sz="3200"/>
          </a:p>
        </p:txBody>
      </p:sp>
      <p:sp>
        <p:nvSpPr>
          <p:cNvPr id="277" name="Shape 277"/>
          <p:cNvSpPr txBox="1"/>
          <p:nvPr/>
        </p:nvSpPr>
        <p:spPr>
          <a:xfrm>
            <a:off x="2274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2.9</a:t>
            </a:r>
            <a:endParaRPr sz="4000"/>
          </a:p>
        </p:txBody>
      </p:sp>
      <p:sp>
        <p:nvSpPr>
          <p:cNvPr id="278" name="Shape 278"/>
          <p:cNvSpPr txBox="1"/>
          <p:nvPr/>
        </p:nvSpPr>
        <p:spPr>
          <a:xfrm>
            <a:off x="5745733" y="5286100"/>
            <a:ext cx="1350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0000FF"/>
                </a:solidFill>
              </a:rPr>
              <a:t>10.9</a:t>
            </a:r>
            <a:endParaRPr sz="40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918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  <p:sp>
        <p:nvSpPr>
          <p:cNvPr id="1040" name="Shape 1040"/>
          <p:cNvSpPr txBox="1"/>
          <p:nvPr/>
        </p:nvSpPr>
        <p:spPr>
          <a:xfrm>
            <a:off x="42167" y="19467"/>
            <a:ext cx="11300800" cy="10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Evaluation the </a:t>
            </a:r>
            <a:endParaRPr sz="4000"/>
          </a:p>
          <a:p>
            <a:r>
              <a:rPr lang="en" sz="4000"/>
              <a:t>gradient numerically</a:t>
            </a:r>
            <a:endParaRPr sz="400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34" y="1927467"/>
            <a:ext cx="4331031" cy="1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Shape 10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518" y="99101"/>
            <a:ext cx="5858701" cy="5985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 txBox="1"/>
          <p:nvPr/>
        </p:nvSpPr>
        <p:spPr>
          <a:xfrm>
            <a:off x="232467" y="3917333"/>
            <a:ext cx="5695600" cy="1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-"/>
            </a:pPr>
            <a:r>
              <a:rPr lang="en" sz="3200"/>
              <a:t>approximate</a:t>
            </a:r>
            <a:endParaRPr sz="3200"/>
          </a:p>
          <a:p>
            <a:pPr marL="609585" indent="-507987">
              <a:buSzPts val="2400"/>
              <a:buChar char="-"/>
            </a:pPr>
            <a:r>
              <a:rPr lang="en" sz="3200"/>
              <a:t>very slow to evaluate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269637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51</a:t>
            </a:fld>
            <a:endParaRPr/>
          </a:p>
        </p:txBody>
      </p:sp>
      <p:sp>
        <p:nvSpPr>
          <p:cNvPr id="1049" name="Shape 1049"/>
          <p:cNvSpPr txBox="1"/>
          <p:nvPr/>
        </p:nvSpPr>
        <p:spPr>
          <a:xfrm>
            <a:off x="548600" y="274300"/>
            <a:ext cx="11066400" cy="5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This is silly. The loss is just a function of W:</a:t>
            </a:r>
            <a:endParaRPr sz="4000"/>
          </a:p>
        </p:txBody>
      </p:sp>
      <p:pic>
        <p:nvPicPr>
          <p:cNvPr id="1050" name="Shape 1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36" y="2080366"/>
            <a:ext cx="5946433" cy="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733" y="2821400"/>
            <a:ext cx="3475000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Shape 10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01" y="1229601"/>
            <a:ext cx="4591633" cy="74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2467" y="3730169"/>
            <a:ext cx="1156787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Shape 1054"/>
          <p:cNvSpPr txBox="1"/>
          <p:nvPr/>
        </p:nvSpPr>
        <p:spPr>
          <a:xfrm>
            <a:off x="465900" y="3599100"/>
            <a:ext cx="1778400" cy="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2066085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52</a:t>
            </a:fld>
            <a:endParaRPr/>
          </a:p>
        </p:txBody>
      </p:sp>
      <p:sp>
        <p:nvSpPr>
          <p:cNvPr id="1060" name="Shape 1060"/>
          <p:cNvSpPr txBox="1"/>
          <p:nvPr/>
        </p:nvSpPr>
        <p:spPr>
          <a:xfrm>
            <a:off x="548600" y="274300"/>
            <a:ext cx="11066400" cy="5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This is silly. The loss is just a function of W:</a:t>
            </a:r>
            <a:endParaRPr sz="4000"/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36" y="2080366"/>
            <a:ext cx="5946433" cy="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Shape 10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733" y="2821400"/>
            <a:ext cx="3475000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Shape 10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01" y="1229601"/>
            <a:ext cx="4591633" cy="74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2467" y="3730169"/>
            <a:ext cx="1156787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 txBox="1"/>
          <p:nvPr/>
        </p:nvSpPr>
        <p:spPr>
          <a:xfrm>
            <a:off x="465900" y="3599100"/>
            <a:ext cx="1778400" cy="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</a:t>
            </a:r>
            <a:endParaRPr sz="3200"/>
          </a:p>
        </p:txBody>
      </p:sp>
      <p:pic>
        <p:nvPicPr>
          <p:cNvPr id="1066" name="Shape 10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0434" y="2685467"/>
            <a:ext cx="2659113" cy="336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Shape 10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9591" y="2999659"/>
            <a:ext cx="2965800" cy="3051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7684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53</a:t>
            </a:fld>
            <a:endParaRPr/>
          </a:p>
        </p:txBody>
      </p:sp>
      <p:sp>
        <p:nvSpPr>
          <p:cNvPr id="1073" name="Shape 1073"/>
          <p:cNvSpPr txBox="1"/>
          <p:nvPr/>
        </p:nvSpPr>
        <p:spPr>
          <a:xfrm>
            <a:off x="548600" y="274300"/>
            <a:ext cx="11066400" cy="5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This is silly. The loss is just a function of W:</a:t>
            </a:r>
            <a:endParaRPr sz="4000"/>
          </a:p>
        </p:txBody>
      </p:sp>
      <p:pic>
        <p:nvPicPr>
          <p:cNvPr id="1074" name="Shape 10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36" y="2080366"/>
            <a:ext cx="5946433" cy="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733" y="2821400"/>
            <a:ext cx="3475000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Shape 10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01" y="1229601"/>
            <a:ext cx="4591633" cy="74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Shape 10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1891" y="1969134"/>
            <a:ext cx="4705709" cy="4065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8" name="Shape 1078"/>
          <p:cNvCxnSpPr/>
          <p:nvPr/>
        </p:nvCxnSpPr>
        <p:spPr>
          <a:xfrm rot="10800000" flipH="1">
            <a:off x="3952067" y="2634667"/>
            <a:ext cx="3939200" cy="1834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9" name="Shape 1079"/>
          <p:cNvSpPr txBox="1"/>
          <p:nvPr/>
        </p:nvSpPr>
        <p:spPr>
          <a:xfrm>
            <a:off x="2940967" y="4482933"/>
            <a:ext cx="2505600" cy="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Calculus</a:t>
            </a:r>
            <a:endParaRPr sz="4000"/>
          </a:p>
        </p:txBody>
      </p:sp>
      <p:pic>
        <p:nvPicPr>
          <p:cNvPr id="1080" name="Shape 10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2467" y="3730169"/>
            <a:ext cx="1156787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Shape 1081"/>
          <p:cNvSpPr txBox="1"/>
          <p:nvPr/>
        </p:nvSpPr>
        <p:spPr>
          <a:xfrm>
            <a:off x="465900" y="3599100"/>
            <a:ext cx="1778400" cy="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want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427790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54</a:t>
            </a:fld>
            <a:endParaRPr/>
          </a:p>
        </p:txBody>
      </p:sp>
      <p:sp>
        <p:nvSpPr>
          <p:cNvPr id="1087" name="Shape 1087"/>
          <p:cNvSpPr txBox="1"/>
          <p:nvPr/>
        </p:nvSpPr>
        <p:spPr>
          <a:xfrm>
            <a:off x="548600" y="274300"/>
            <a:ext cx="11066400" cy="5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This is silly. The loss is just a function of W:</a:t>
            </a:r>
            <a:endParaRPr sz="4000"/>
          </a:p>
        </p:txBody>
      </p:sp>
      <p:pic>
        <p:nvPicPr>
          <p:cNvPr id="1088" name="Shape 1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36" y="2080366"/>
            <a:ext cx="5946433" cy="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Shape 10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733" y="2821400"/>
            <a:ext cx="3475000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Shape 10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01" y="1229601"/>
            <a:ext cx="4591633" cy="74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Shape 10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4433" y="4133669"/>
            <a:ext cx="1156787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 txBox="1"/>
          <p:nvPr/>
        </p:nvSpPr>
        <p:spPr>
          <a:xfrm>
            <a:off x="7117667" y="4053133"/>
            <a:ext cx="1778400" cy="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= ...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869492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55</a:t>
            </a:fld>
            <a:endParaRPr/>
          </a:p>
        </p:txBody>
      </p:sp>
      <p:sp>
        <p:nvSpPr>
          <p:cNvPr id="1098" name="Shape 1098"/>
          <p:cNvSpPr txBox="1"/>
          <p:nvPr/>
        </p:nvSpPr>
        <p:spPr>
          <a:xfrm>
            <a:off x="8671067" y="113500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00FF"/>
                </a:solidFill>
              </a:rPr>
              <a:t>gradient dW:</a:t>
            </a:r>
            <a:endParaRPr sz="3200" b="1">
              <a:solidFill>
                <a:srgbClr val="0000FF"/>
              </a:solidFill>
            </a:endParaRPr>
          </a:p>
          <a:p>
            <a:endParaRPr sz="3200" b="1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[-2.5,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0.6,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0,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0.2,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0.7,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-0.5,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1.1,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1.3,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-2.1,…]</a:t>
            </a:r>
            <a:endParaRPr sz="3200" b="1">
              <a:solidFill>
                <a:srgbClr val="0000FF"/>
              </a:solidFill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262700" y="49733"/>
            <a:ext cx="3140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current W:</a:t>
            </a:r>
            <a:endParaRPr sz="3200" b="1"/>
          </a:p>
          <a:p>
            <a:endParaRPr sz="3200" b="1"/>
          </a:p>
          <a:p>
            <a:r>
              <a:rPr lang="en" sz="3200"/>
              <a:t>[0.34,</a:t>
            </a:r>
            <a:endParaRPr sz="3200"/>
          </a:p>
          <a:p>
            <a:r>
              <a:rPr lang="en" sz="3200"/>
              <a:t>-1.11,</a:t>
            </a:r>
            <a:endParaRPr sz="3200"/>
          </a:p>
          <a:p>
            <a:r>
              <a:rPr lang="en" sz="3200"/>
              <a:t>0.78,</a:t>
            </a:r>
            <a:endParaRPr sz="3200"/>
          </a:p>
          <a:p>
            <a:r>
              <a:rPr lang="en" sz="3200"/>
              <a:t>0.12,</a:t>
            </a:r>
            <a:endParaRPr sz="3200"/>
          </a:p>
          <a:p>
            <a:r>
              <a:rPr lang="en" sz="3200"/>
              <a:t>0.55,</a:t>
            </a:r>
            <a:endParaRPr sz="3200"/>
          </a:p>
          <a:p>
            <a:r>
              <a:rPr lang="en" sz="3200"/>
              <a:t>2.81,</a:t>
            </a:r>
            <a:endParaRPr sz="3200"/>
          </a:p>
          <a:p>
            <a:r>
              <a:rPr lang="en" sz="3200"/>
              <a:t>-3.1,</a:t>
            </a:r>
            <a:endParaRPr sz="3200"/>
          </a:p>
          <a:p>
            <a:r>
              <a:rPr lang="en" sz="3200"/>
              <a:t>-1.5,</a:t>
            </a:r>
            <a:endParaRPr sz="3200"/>
          </a:p>
          <a:p>
            <a:r>
              <a:rPr lang="en" sz="3200"/>
              <a:t>0.33,…] </a:t>
            </a:r>
            <a:endParaRPr sz="3200"/>
          </a:p>
          <a:p>
            <a:r>
              <a:rPr lang="en" sz="3200" b="1">
                <a:solidFill>
                  <a:srgbClr val="FF0000"/>
                </a:solidFill>
              </a:rPr>
              <a:t>loss 1.25347</a:t>
            </a:r>
            <a:endParaRPr sz="3200" b="1">
              <a:solidFill>
                <a:srgbClr val="FF0000"/>
              </a:solidFill>
            </a:endParaRPr>
          </a:p>
        </p:txBody>
      </p:sp>
      <p:cxnSp>
        <p:nvCxnSpPr>
          <p:cNvPr id="1100" name="Shape 1100"/>
          <p:cNvCxnSpPr/>
          <p:nvPr/>
        </p:nvCxnSpPr>
        <p:spPr>
          <a:xfrm>
            <a:off x="3102400" y="85133"/>
            <a:ext cx="0" cy="58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3769367" y="1390400"/>
            <a:ext cx="3750000" cy="4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0000FF"/>
                </a:solidFill>
              </a:rPr>
              <a:t>dW = ...</a:t>
            </a:r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(some function data and W)</a:t>
            </a:r>
            <a:endParaRPr sz="3200">
              <a:solidFill>
                <a:srgbClr val="0000FF"/>
              </a:solidFill>
            </a:endParaRPr>
          </a:p>
        </p:txBody>
      </p:sp>
      <p:cxnSp>
        <p:nvCxnSpPr>
          <p:cNvPr id="1102" name="Shape 1102"/>
          <p:cNvCxnSpPr/>
          <p:nvPr/>
        </p:nvCxnSpPr>
        <p:spPr>
          <a:xfrm>
            <a:off x="5381900" y="3272633"/>
            <a:ext cx="2970000" cy="7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29325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56</a:t>
            </a:fld>
            <a:endParaRPr/>
          </a:p>
        </p:txBody>
      </p:sp>
      <p:sp>
        <p:nvSpPr>
          <p:cNvPr id="1108" name="Shape 1108"/>
          <p:cNvSpPr txBox="1"/>
          <p:nvPr/>
        </p:nvSpPr>
        <p:spPr>
          <a:xfrm>
            <a:off x="508967" y="566800"/>
            <a:ext cx="10919600" cy="50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In summary:</a:t>
            </a:r>
            <a:endParaRPr sz="4000"/>
          </a:p>
          <a:p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Numerical gradient: approximate, slow, easy to write</a:t>
            </a:r>
            <a:endParaRPr sz="2400"/>
          </a:p>
          <a:p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Analytic gradient: exact, fast, error-prone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=&gt;</a:t>
            </a:r>
            <a:endParaRPr sz="2400"/>
          </a:p>
          <a:p>
            <a:endParaRPr sz="2400"/>
          </a:p>
          <a:p>
            <a:r>
              <a:rPr lang="en" sz="3200" u="sng"/>
              <a:t>In practice:</a:t>
            </a:r>
            <a:r>
              <a:rPr lang="en" sz="3200"/>
              <a:t> Always use analytic gradient, but check implementation with numerical gradient. This is called a </a:t>
            </a:r>
            <a:r>
              <a:rPr lang="en" sz="3200" b="1"/>
              <a:t>gradient check.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103667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57</a:t>
            </a:fld>
            <a:endParaRPr/>
          </a:p>
        </p:txBody>
      </p:sp>
      <p:sp>
        <p:nvSpPr>
          <p:cNvPr id="1114" name="Shape 1114"/>
          <p:cNvSpPr txBox="1"/>
          <p:nvPr/>
        </p:nvSpPr>
        <p:spPr>
          <a:xfrm>
            <a:off x="452033" y="206633"/>
            <a:ext cx="89508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Gradient Descent</a:t>
            </a:r>
            <a:endParaRPr sz="4800"/>
          </a:p>
        </p:txBody>
      </p:sp>
      <p:pic>
        <p:nvPicPr>
          <p:cNvPr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2413000"/>
            <a:ext cx="11379200" cy="203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57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58</a:t>
            </a:fld>
            <a:endParaRPr/>
          </a:p>
        </p:txBody>
      </p:sp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851" y="900600"/>
            <a:ext cx="3924300" cy="388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6806167" y="4339533"/>
            <a:ext cx="2312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9298967" y="4197467"/>
            <a:ext cx="25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original W</a:t>
            </a:r>
            <a:endParaRPr sz="3200"/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988933" y="4236033"/>
            <a:ext cx="4016800" cy="878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245400" y="5153200"/>
            <a:ext cx="6625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negative gradient direction</a:t>
            </a:r>
            <a:endParaRPr sz="3200"/>
          </a:p>
        </p:txBody>
      </p:sp>
      <p:cxnSp>
        <p:nvCxnSpPr>
          <p:cNvPr id="1126" name="Shape 1126"/>
          <p:cNvCxnSpPr/>
          <p:nvPr/>
        </p:nvCxnSpPr>
        <p:spPr>
          <a:xfrm>
            <a:off x="4133367" y="4937333"/>
            <a:ext cx="440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7803267" y="4857100"/>
            <a:ext cx="12484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W_1</a:t>
            </a:r>
            <a:endParaRPr sz="2400"/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4043333" y="652533"/>
            <a:ext cx="0" cy="428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3012400" y="454000"/>
            <a:ext cx="12484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W_2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8336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  <p:sp>
        <p:nvSpPr>
          <p:cNvPr id="1135" name="Shape 1135"/>
          <p:cNvSpPr txBox="1"/>
          <p:nvPr/>
        </p:nvSpPr>
        <p:spPr>
          <a:xfrm>
            <a:off x="452033" y="206633"/>
            <a:ext cx="10722000" cy="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Mini-batch Gradient Descent</a:t>
            </a:r>
            <a:endParaRPr sz="4800"/>
          </a:p>
        </p:txBody>
      </p:sp>
      <p:sp>
        <p:nvSpPr>
          <p:cNvPr id="1136" name="Shape 1136"/>
          <p:cNvSpPr txBox="1"/>
          <p:nvPr/>
        </p:nvSpPr>
        <p:spPr>
          <a:xfrm>
            <a:off x="566800" y="1330233"/>
            <a:ext cx="10607200" cy="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-"/>
            </a:pPr>
            <a:r>
              <a:rPr lang="en" sz="2400"/>
              <a:t>only use a small portion of the training set to compute the gradient.</a:t>
            </a:r>
            <a:endParaRPr sz="2400"/>
          </a:p>
        </p:txBody>
      </p:sp>
      <p:pic>
        <p:nvPicPr>
          <p:cNvPr id="1137" name="Shape 1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51" y="2134967"/>
            <a:ext cx="1136650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Shape 1138"/>
          <p:cNvSpPr txBox="1"/>
          <p:nvPr/>
        </p:nvSpPr>
        <p:spPr>
          <a:xfrm>
            <a:off x="452033" y="4849233"/>
            <a:ext cx="9045600" cy="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Common mini-batch sizes are 32/64/128 examples</a:t>
            </a:r>
            <a:endParaRPr sz="2400"/>
          </a:p>
          <a:p>
            <a:r>
              <a:rPr lang="en" sz="2400"/>
              <a:t>e.g. Krizhevsky ILSVRC ConvNet used 256 examples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503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Shape 283"/>
          <p:cNvCxnSpPr/>
          <p:nvPr/>
        </p:nvCxnSpPr>
        <p:spPr>
          <a:xfrm>
            <a:off x="131167" y="5431700"/>
            <a:ext cx="719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289" name="Shape 289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290" name="Shape 290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291" name="Shape 291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292" name="Shape 292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293" name="Shape 293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294" name="Shape 294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295" name="Shape 295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296" name="Shape 296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297" name="Shape 297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298" name="Shape 298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299" name="Shape 299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2.2</a:t>
            </a:r>
            <a:endParaRPr sz="4000"/>
          </a:p>
        </p:txBody>
      </p:sp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Shape 301"/>
          <p:cNvCxnSpPr/>
          <p:nvPr/>
        </p:nvCxnSpPr>
        <p:spPr>
          <a:xfrm>
            <a:off x="7573200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2" name="Shape 302"/>
          <p:cNvSpPr txBox="1"/>
          <p:nvPr/>
        </p:nvSpPr>
        <p:spPr>
          <a:xfrm>
            <a:off x="4306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0000FF"/>
                </a:solidFill>
              </a:rPr>
              <a:t>0</a:t>
            </a:r>
            <a:endParaRPr sz="4000">
              <a:solidFill>
                <a:srgbClr val="0000FF"/>
              </a:solidFill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31167" y="5397900"/>
            <a:ext cx="1678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Losses:</a:t>
            </a:r>
            <a:endParaRPr sz="3200"/>
          </a:p>
        </p:txBody>
      </p:sp>
      <p:sp>
        <p:nvSpPr>
          <p:cNvPr id="304" name="Shape 304"/>
          <p:cNvSpPr txBox="1"/>
          <p:nvPr/>
        </p:nvSpPr>
        <p:spPr>
          <a:xfrm>
            <a:off x="2274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0000FF"/>
                </a:solidFill>
              </a:rPr>
              <a:t>2.9</a:t>
            </a:r>
            <a:endParaRPr sz="4000">
              <a:solidFill>
                <a:srgbClr val="0000FF"/>
              </a:solidFill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5745733" y="5286100"/>
            <a:ext cx="1350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0000FF"/>
                </a:solidFill>
              </a:rPr>
              <a:t>10.9</a:t>
            </a:r>
            <a:endParaRPr sz="4000">
              <a:solidFill>
                <a:srgbClr val="0000FF"/>
              </a:solidFill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363767" y="165367"/>
            <a:ext cx="996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307" name="Shape 307"/>
          <p:cNvSpPr txBox="1"/>
          <p:nvPr/>
        </p:nvSpPr>
        <p:spPr>
          <a:xfrm>
            <a:off x="7870733" y="232767"/>
            <a:ext cx="42968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Multiclass SVM loss:</a:t>
            </a:r>
            <a:endParaRPr sz="2400" b="1"/>
          </a:p>
        </p:txBody>
      </p:sp>
      <p:sp>
        <p:nvSpPr>
          <p:cNvPr id="308" name="Shape 308"/>
          <p:cNvSpPr txBox="1"/>
          <p:nvPr/>
        </p:nvSpPr>
        <p:spPr>
          <a:xfrm>
            <a:off x="7895233" y="853533"/>
            <a:ext cx="4170800" cy="3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Given an example</a:t>
            </a:r>
            <a:endParaRPr sz="2400"/>
          </a:p>
          <a:p>
            <a:r>
              <a:rPr lang="en" sz="2400"/>
              <a:t>where        is the image and</a:t>
            </a:r>
            <a:endParaRPr sz="2400"/>
          </a:p>
          <a:p>
            <a:r>
              <a:rPr lang="en" sz="2400"/>
              <a:t>where       is the (integer) label,</a:t>
            </a:r>
            <a:endParaRPr sz="2400"/>
          </a:p>
          <a:p>
            <a:endParaRPr sz="2400"/>
          </a:p>
          <a:p>
            <a:r>
              <a:rPr lang="en" sz="2400"/>
              <a:t>and using the shorthand for the scores vector:</a:t>
            </a:r>
            <a:endParaRPr sz="2400"/>
          </a:p>
          <a:p>
            <a:endParaRPr sz="2400"/>
          </a:p>
          <a:p>
            <a:r>
              <a:rPr lang="en" sz="2400"/>
              <a:t>the SVM loss has the form: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and the full training loss is the mean over all examples in the training data:</a:t>
            </a:r>
            <a:endParaRPr sz="2400"/>
          </a:p>
        </p:txBody>
      </p:sp>
      <p:pic>
        <p:nvPicPr>
          <p:cNvPr id="309" name="Shape 3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3861" y="932993"/>
            <a:ext cx="964780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8729367" y="1524167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8777867" y="1242900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3067" y="2376401"/>
            <a:ext cx="1465567" cy="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0566" y="3255769"/>
            <a:ext cx="3815721" cy="4090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7555900" y="5898399"/>
            <a:ext cx="44224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>
                <a:solidFill>
                  <a:srgbClr val="0000FF"/>
                </a:solidFill>
              </a:rPr>
              <a:t>L = (2.9 + 0 + 10.9)/3 </a:t>
            </a:r>
            <a:endParaRPr sz="2933" dirty="0">
              <a:solidFill>
                <a:srgbClr val="0000FF"/>
              </a:solidFill>
            </a:endParaRPr>
          </a:p>
          <a:p>
            <a:r>
              <a:rPr lang="en" sz="2933" dirty="0">
                <a:solidFill>
                  <a:srgbClr val="0000FF"/>
                </a:solidFill>
              </a:rPr>
              <a:t>   =</a:t>
            </a:r>
            <a:r>
              <a:rPr lang="en" sz="2933" b="1" dirty="0">
                <a:solidFill>
                  <a:srgbClr val="0000FF"/>
                </a:solidFill>
              </a:rPr>
              <a:t> 4.6</a:t>
            </a:r>
            <a:endParaRPr sz="2933" b="1" dirty="0">
              <a:solidFill>
                <a:srgbClr val="0000FF"/>
              </a:solidFill>
            </a:endParaRPr>
          </a:p>
        </p:txBody>
      </p:sp>
      <p:pic>
        <p:nvPicPr>
          <p:cNvPr id="315" name="Shape 3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27234" y="4490565"/>
            <a:ext cx="2106804" cy="5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227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/>
          </a:p>
        </p:txBody>
      </p:sp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34" y="739863"/>
            <a:ext cx="5874001" cy="469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6422333" y="879633"/>
            <a:ext cx="5552000" cy="4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Example of optimization progress while training a neural network. </a:t>
            </a:r>
            <a:endParaRPr sz="2400"/>
          </a:p>
          <a:p>
            <a:endParaRPr sz="2400"/>
          </a:p>
          <a:p>
            <a:r>
              <a:rPr lang="en" sz="2400"/>
              <a:t>(Loss over mini-batches goes down over time.)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843296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61</a:t>
            </a:fld>
            <a:endParaRPr/>
          </a:p>
        </p:txBody>
      </p:sp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218" y="388833"/>
            <a:ext cx="582930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34" y="739863"/>
            <a:ext cx="5874001" cy="469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6343567" y="-80233"/>
            <a:ext cx="6470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The effects of step size (or “learning rate”)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73604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/>
          </a:p>
        </p:txBody>
      </p:sp>
      <p:sp>
        <p:nvSpPr>
          <p:cNvPr id="1159" name="Shape 1159"/>
          <p:cNvSpPr txBox="1"/>
          <p:nvPr/>
        </p:nvSpPr>
        <p:spPr>
          <a:xfrm>
            <a:off x="452033" y="206633"/>
            <a:ext cx="10722000" cy="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Mini-batch Gradient Descent</a:t>
            </a:r>
            <a:endParaRPr sz="4800"/>
          </a:p>
        </p:txBody>
      </p:sp>
      <p:sp>
        <p:nvSpPr>
          <p:cNvPr id="1160" name="Shape 1160"/>
          <p:cNvSpPr txBox="1"/>
          <p:nvPr/>
        </p:nvSpPr>
        <p:spPr>
          <a:xfrm>
            <a:off x="566800" y="1330233"/>
            <a:ext cx="10607200" cy="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-"/>
            </a:pPr>
            <a:r>
              <a:rPr lang="en" sz="2400"/>
              <a:t>only use a small portion of the training set to compute the gradient.</a:t>
            </a:r>
            <a:endParaRPr sz="2400"/>
          </a:p>
        </p:txBody>
      </p:sp>
      <p:pic>
        <p:nvPicPr>
          <p:cNvPr id="1161" name="Shape 1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51" y="2134967"/>
            <a:ext cx="1136650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 txBox="1"/>
          <p:nvPr/>
        </p:nvSpPr>
        <p:spPr>
          <a:xfrm>
            <a:off x="452033" y="4849233"/>
            <a:ext cx="9045600" cy="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Common mini-batch sizes are 32/64/128 examples</a:t>
            </a:r>
            <a:endParaRPr sz="2400"/>
          </a:p>
          <a:p>
            <a:r>
              <a:rPr lang="en" sz="2400"/>
              <a:t>e.g. Krizhevsky ILSVRC ConvNet used 256 examples</a:t>
            </a:r>
            <a:endParaRPr sz="2400"/>
          </a:p>
        </p:txBody>
      </p:sp>
      <p:sp>
        <p:nvSpPr>
          <p:cNvPr id="1163" name="Shape 1163"/>
          <p:cNvSpPr/>
          <p:nvPr/>
        </p:nvSpPr>
        <p:spPr>
          <a:xfrm>
            <a:off x="728300" y="4000933"/>
            <a:ext cx="8332800" cy="3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64" name="Shape 1164"/>
          <p:cNvSpPr txBox="1"/>
          <p:nvPr/>
        </p:nvSpPr>
        <p:spPr>
          <a:xfrm>
            <a:off x="8982500" y="4329533"/>
            <a:ext cx="3648000" cy="1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we will look at more fancy update formulas</a:t>
            </a:r>
            <a:endParaRPr sz="2400">
              <a:solidFill>
                <a:srgbClr val="FF0000"/>
              </a:solidFill>
            </a:endParaRPr>
          </a:p>
          <a:p>
            <a:r>
              <a:rPr lang="en" sz="2400">
                <a:solidFill>
                  <a:srgbClr val="FF0000"/>
                </a:solidFill>
              </a:rPr>
              <a:t>(momentum, Adagrad, RMSProp, Adam, …)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1165" name="Shape 1165"/>
          <p:cNvCxnSpPr/>
          <p:nvPr/>
        </p:nvCxnSpPr>
        <p:spPr>
          <a:xfrm rot="10800000">
            <a:off x="7954767" y="4341567"/>
            <a:ext cx="870000" cy="79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78134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63</a:t>
            </a:fld>
            <a:endParaRPr/>
          </a:p>
        </p:txBody>
      </p:sp>
      <p:pic>
        <p:nvPicPr>
          <p:cNvPr id="1171" name="Shape 1171" descr="opt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934" y="186167"/>
            <a:ext cx="6956508" cy="538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Shape 1172"/>
          <p:cNvSpPr txBox="1"/>
          <p:nvPr/>
        </p:nvSpPr>
        <p:spPr>
          <a:xfrm>
            <a:off x="8408600" y="5571717"/>
            <a:ext cx="37360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(image credits to Alec Radford)</a:t>
            </a:r>
            <a:endParaRPr sz="2400"/>
          </a:p>
        </p:txBody>
      </p:sp>
      <p:sp>
        <p:nvSpPr>
          <p:cNvPr id="1173" name="Shape 1173"/>
          <p:cNvSpPr txBox="1"/>
          <p:nvPr/>
        </p:nvSpPr>
        <p:spPr>
          <a:xfrm>
            <a:off x="217533" y="302667"/>
            <a:ext cx="2733600" cy="3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The effects of different update form formulas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272234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64</a:t>
            </a:fld>
            <a:endParaRPr/>
          </a:p>
        </p:txBody>
      </p:sp>
      <p:sp>
        <p:nvSpPr>
          <p:cNvPr id="1179" name="Shape 1179"/>
          <p:cNvSpPr txBox="1"/>
          <p:nvPr/>
        </p:nvSpPr>
        <p:spPr>
          <a:xfrm>
            <a:off x="318067" y="212033"/>
            <a:ext cx="11598400" cy="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Aside: Image Features</a:t>
            </a:r>
            <a:endParaRPr sz="4000"/>
          </a:p>
        </p:txBody>
      </p:sp>
      <p:pic>
        <p:nvPicPr>
          <p:cNvPr id="1180" name="Shape 1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34" y="1718700"/>
            <a:ext cx="2854733" cy="3220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1" name="Shape 1181"/>
          <p:cNvCxnSpPr/>
          <p:nvPr/>
        </p:nvCxnSpPr>
        <p:spPr>
          <a:xfrm rot="10800000" flipH="1">
            <a:off x="3540533" y="1977967"/>
            <a:ext cx="1052800" cy="648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2" name="Shape 1182"/>
          <p:cNvCxnSpPr/>
          <p:nvPr/>
        </p:nvCxnSpPr>
        <p:spPr>
          <a:xfrm>
            <a:off x="3586800" y="3065500"/>
            <a:ext cx="10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3" name="Shape 1183"/>
          <p:cNvCxnSpPr/>
          <p:nvPr/>
        </p:nvCxnSpPr>
        <p:spPr>
          <a:xfrm>
            <a:off x="3633067" y="3609167"/>
            <a:ext cx="856000" cy="462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184" name="Shape 1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367" y="1626167"/>
            <a:ext cx="1052800" cy="71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Shape 1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618" y="3731401"/>
            <a:ext cx="1221501" cy="94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Shape 1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634" y="2594518"/>
            <a:ext cx="1475644" cy="941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Shape 1187"/>
          <p:cNvCxnSpPr/>
          <p:nvPr/>
        </p:nvCxnSpPr>
        <p:spPr>
          <a:xfrm rot="10800000" flipH="1">
            <a:off x="6779400" y="3331600"/>
            <a:ext cx="740400" cy="832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8" name="Shape 1188"/>
          <p:cNvCxnSpPr/>
          <p:nvPr/>
        </p:nvCxnSpPr>
        <p:spPr>
          <a:xfrm>
            <a:off x="6462067" y="3065500"/>
            <a:ext cx="10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9" name="Shape 1189"/>
          <p:cNvCxnSpPr/>
          <p:nvPr/>
        </p:nvCxnSpPr>
        <p:spPr>
          <a:xfrm>
            <a:off x="6276267" y="2025151"/>
            <a:ext cx="1243600" cy="670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190" name="Shape 1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2600" y="2705984"/>
            <a:ext cx="1052800" cy="71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Shape 1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0203" y="2625951"/>
            <a:ext cx="1475644" cy="94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Shape 1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8746" y="2817583"/>
            <a:ext cx="1221501" cy="941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637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65</a:t>
            </a:fld>
            <a:endParaRPr/>
          </a:p>
        </p:txBody>
      </p:sp>
      <p:sp>
        <p:nvSpPr>
          <p:cNvPr id="1198" name="Shape 1198"/>
          <p:cNvSpPr txBox="1"/>
          <p:nvPr/>
        </p:nvSpPr>
        <p:spPr>
          <a:xfrm>
            <a:off x="335467" y="88500"/>
            <a:ext cx="76228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Example: Color (Hue) Histogram</a:t>
            </a:r>
            <a:endParaRPr sz="4000"/>
          </a:p>
        </p:txBody>
      </p:sp>
      <p:pic>
        <p:nvPicPr>
          <p:cNvPr id="1199" name="Shape 1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67" y="1926767"/>
            <a:ext cx="2854733" cy="322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Shape 1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434" y="1573267"/>
            <a:ext cx="6818199" cy="272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1" name="Shape 1201"/>
          <p:cNvCxnSpPr/>
          <p:nvPr/>
        </p:nvCxnSpPr>
        <p:spPr>
          <a:xfrm>
            <a:off x="4722000" y="1388100"/>
            <a:ext cx="0" cy="3447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2" name="Shape 1202"/>
          <p:cNvCxnSpPr/>
          <p:nvPr/>
        </p:nvCxnSpPr>
        <p:spPr>
          <a:xfrm>
            <a:off x="5331600" y="1388100"/>
            <a:ext cx="0" cy="3447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3" name="Shape 1203"/>
          <p:cNvCxnSpPr/>
          <p:nvPr/>
        </p:nvCxnSpPr>
        <p:spPr>
          <a:xfrm>
            <a:off x="5941200" y="1388100"/>
            <a:ext cx="0" cy="3447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4" name="Shape 1204"/>
          <p:cNvCxnSpPr/>
          <p:nvPr/>
        </p:nvCxnSpPr>
        <p:spPr>
          <a:xfrm>
            <a:off x="6550800" y="1388100"/>
            <a:ext cx="0" cy="3447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5" name="Shape 1205"/>
          <p:cNvCxnSpPr/>
          <p:nvPr/>
        </p:nvCxnSpPr>
        <p:spPr>
          <a:xfrm>
            <a:off x="7160400" y="1388100"/>
            <a:ext cx="0" cy="3447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6" name="Shape 1206"/>
          <p:cNvCxnSpPr/>
          <p:nvPr/>
        </p:nvCxnSpPr>
        <p:spPr>
          <a:xfrm>
            <a:off x="7770000" y="1388100"/>
            <a:ext cx="0" cy="3447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7" name="Shape 1207"/>
          <p:cNvCxnSpPr/>
          <p:nvPr/>
        </p:nvCxnSpPr>
        <p:spPr>
          <a:xfrm>
            <a:off x="8379600" y="1388100"/>
            <a:ext cx="0" cy="3447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8" name="Shape 1208"/>
          <p:cNvCxnSpPr/>
          <p:nvPr/>
        </p:nvCxnSpPr>
        <p:spPr>
          <a:xfrm>
            <a:off x="8989200" y="1388100"/>
            <a:ext cx="0" cy="3447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9" name="Shape 1209"/>
          <p:cNvCxnSpPr/>
          <p:nvPr/>
        </p:nvCxnSpPr>
        <p:spPr>
          <a:xfrm>
            <a:off x="9598800" y="1388100"/>
            <a:ext cx="0" cy="3447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0" name="Shape 1210"/>
          <p:cNvCxnSpPr/>
          <p:nvPr/>
        </p:nvCxnSpPr>
        <p:spPr>
          <a:xfrm>
            <a:off x="10208400" y="1388100"/>
            <a:ext cx="0" cy="3447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1" name="Shape 1211"/>
          <p:cNvCxnSpPr/>
          <p:nvPr/>
        </p:nvCxnSpPr>
        <p:spPr>
          <a:xfrm>
            <a:off x="10818000" y="1388100"/>
            <a:ext cx="0" cy="3447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12" name="Shape 1212"/>
          <p:cNvSpPr txBox="1"/>
          <p:nvPr/>
        </p:nvSpPr>
        <p:spPr>
          <a:xfrm>
            <a:off x="2986800" y="4534300"/>
            <a:ext cx="3470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hue bins</a:t>
            </a:r>
            <a:endParaRPr sz="2400"/>
          </a:p>
        </p:txBody>
      </p:sp>
      <p:cxnSp>
        <p:nvCxnSpPr>
          <p:cNvPr id="1213" name="Shape 1213"/>
          <p:cNvCxnSpPr/>
          <p:nvPr/>
        </p:nvCxnSpPr>
        <p:spPr>
          <a:xfrm rot="10800000" flipH="1">
            <a:off x="2024300" y="1989767"/>
            <a:ext cx="3215600" cy="2776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214" name="Shape 1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3067" y="5112501"/>
            <a:ext cx="7021367" cy="764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5" name="Shape 1215"/>
          <p:cNvCxnSpPr/>
          <p:nvPr/>
        </p:nvCxnSpPr>
        <p:spPr>
          <a:xfrm flipH="1">
            <a:off x="5112867" y="2070567"/>
            <a:ext cx="104000" cy="320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16" name="Shape 1216"/>
          <p:cNvSpPr txBox="1"/>
          <p:nvPr/>
        </p:nvSpPr>
        <p:spPr>
          <a:xfrm>
            <a:off x="5138400" y="4860800"/>
            <a:ext cx="5436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+1</a:t>
            </a:r>
            <a:endParaRPr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216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66</a:t>
            </a:fld>
            <a:endParaRPr/>
          </a:p>
        </p:txBody>
      </p:sp>
      <p:sp>
        <p:nvSpPr>
          <p:cNvPr id="1222" name="Shape 1222"/>
          <p:cNvSpPr txBox="1"/>
          <p:nvPr/>
        </p:nvSpPr>
        <p:spPr>
          <a:xfrm>
            <a:off x="335467" y="88500"/>
            <a:ext cx="76228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Example: HOG/SIFT features</a:t>
            </a:r>
            <a:endParaRPr sz="4000"/>
          </a:p>
        </p:txBody>
      </p:sp>
      <p:pic>
        <p:nvPicPr>
          <p:cNvPr id="1223" name="Shape 1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00" y="1454833"/>
            <a:ext cx="40640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Shape 1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933" y="1454833"/>
            <a:ext cx="4064000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/>
          <p:nvPr/>
        </p:nvSpPr>
        <p:spPr>
          <a:xfrm>
            <a:off x="7852700" y="2035867"/>
            <a:ext cx="231200" cy="242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26" name="Shape 1226"/>
          <p:cNvCxnSpPr>
            <a:stCxn id="1225" idx="3"/>
          </p:cNvCxnSpPr>
          <p:nvPr/>
        </p:nvCxnSpPr>
        <p:spPr>
          <a:xfrm rot="10800000" flipH="1">
            <a:off x="8083900" y="1550067"/>
            <a:ext cx="1052800" cy="6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27" name="Shape 1227"/>
          <p:cNvSpPr txBox="1"/>
          <p:nvPr/>
        </p:nvSpPr>
        <p:spPr>
          <a:xfrm>
            <a:off x="9277033" y="1307100"/>
            <a:ext cx="2651600" cy="6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8x8 pixel region,</a:t>
            </a:r>
            <a:endParaRPr sz="2400"/>
          </a:p>
          <a:p>
            <a:r>
              <a:rPr lang="en" sz="2400"/>
              <a:t>quantize the edge orientation into 9 bins</a:t>
            </a:r>
            <a:endParaRPr sz="2400"/>
          </a:p>
          <a:p>
            <a:endParaRPr sz="2400"/>
          </a:p>
        </p:txBody>
      </p:sp>
      <p:sp>
        <p:nvSpPr>
          <p:cNvPr id="1228" name="Shape 1228"/>
          <p:cNvSpPr txBox="1"/>
          <p:nvPr/>
        </p:nvSpPr>
        <p:spPr>
          <a:xfrm>
            <a:off x="9230733" y="5621733"/>
            <a:ext cx="3076800" cy="4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(image from vlfeat.org)</a:t>
            </a:r>
            <a:endParaRPr sz="2400" i="1"/>
          </a:p>
        </p:txBody>
      </p:sp>
    </p:spTree>
    <p:extLst>
      <p:ext uri="{BB962C8B-B14F-4D97-AF65-F5344CB8AC3E}">
        <p14:creationId xmlns:p14="http://schemas.microsoft.com/office/powerpoint/2010/main" val="1685762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/>
          </a:p>
        </p:txBody>
      </p:sp>
      <p:sp>
        <p:nvSpPr>
          <p:cNvPr id="1234" name="Shape 1234"/>
          <p:cNvSpPr txBox="1"/>
          <p:nvPr/>
        </p:nvSpPr>
        <p:spPr>
          <a:xfrm>
            <a:off x="335467" y="88500"/>
            <a:ext cx="76228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Example: HOG/SIFT features</a:t>
            </a:r>
            <a:endParaRPr sz="4000"/>
          </a:p>
        </p:txBody>
      </p:sp>
      <p:pic>
        <p:nvPicPr>
          <p:cNvPr id="1235" name="Shape 1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00" y="1454833"/>
            <a:ext cx="40640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Shape 1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933" y="1454833"/>
            <a:ext cx="4064000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/>
          <p:nvPr/>
        </p:nvSpPr>
        <p:spPr>
          <a:xfrm>
            <a:off x="7852700" y="2035867"/>
            <a:ext cx="231200" cy="242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38" name="Shape 1238"/>
          <p:cNvCxnSpPr>
            <a:stCxn id="1237" idx="3"/>
          </p:cNvCxnSpPr>
          <p:nvPr/>
        </p:nvCxnSpPr>
        <p:spPr>
          <a:xfrm rot="10800000" flipH="1">
            <a:off x="8083900" y="1550067"/>
            <a:ext cx="1052800" cy="6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39" name="Shape 1239"/>
          <p:cNvSpPr txBox="1"/>
          <p:nvPr/>
        </p:nvSpPr>
        <p:spPr>
          <a:xfrm>
            <a:off x="9277033" y="1307100"/>
            <a:ext cx="2651600" cy="6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8x8 pixel region,</a:t>
            </a:r>
            <a:endParaRPr sz="2400"/>
          </a:p>
          <a:p>
            <a:r>
              <a:rPr lang="en" sz="2400"/>
              <a:t>quantize the edge orientation into 9 bins</a:t>
            </a:r>
            <a:endParaRPr sz="2400"/>
          </a:p>
          <a:p>
            <a:endParaRPr sz="2400"/>
          </a:p>
        </p:txBody>
      </p:sp>
      <p:sp>
        <p:nvSpPr>
          <p:cNvPr id="1240" name="Shape 1240"/>
          <p:cNvSpPr txBox="1"/>
          <p:nvPr/>
        </p:nvSpPr>
        <p:spPr>
          <a:xfrm>
            <a:off x="9230733" y="5621733"/>
            <a:ext cx="3076800" cy="4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(image from vlfeat.org)</a:t>
            </a:r>
            <a:endParaRPr sz="2400" i="1"/>
          </a:p>
        </p:txBody>
      </p:sp>
      <p:sp>
        <p:nvSpPr>
          <p:cNvPr id="1241" name="Shape 1241"/>
          <p:cNvSpPr txBox="1"/>
          <p:nvPr/>
        </p:nvSpPr>
        <p:spPr>
          <a:xfrm>
            <a:off x="8979667" y="2714033"/>
            <a:ext cx="2958000" cy="2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Many more:</a:t>
            </a:r>
            <a:endParaRPr sz="3200"/>
          </a:p>
          <a:p>
            <a:r>
              <a:rPr lang="en" sz="4000"/>
              <a:t>GIST, LBP, Texton, SSIM, ...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9832224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68</a:t>
            </a:fld>
            <a:endParaRPr/>
          </a:p>
        </p:txBody>
      </p:sp>
      <p:sp>
        <p:nvSpPr>
          <p:cNvPr id="1247" name="Shape 1247"/>
          <p:cNvSpPr/>
          <p:nvPr/>
        </p:nvSpPr>
        <p:spPr>
          <a:xfrm>
            <a:off x="9947033" y="1010600"/>
            <a:ext cx="1878800" cy="494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8" name="Shape 1248"/>
          <p:cNvSpPr/>
          <p:nvPr/>
        </p:nvSpPr>
        <p:spPr>
          <a:xfrm>
            <a:off x="6038167" y="1010600"/>
            <a:ext cx="3204000" cy="480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9" name="Shape 1249"/>
          <p:cNvSpPr/>
          <p:nvPr/>
        </p:nvSpPr>
        <p:spPr>
          <a:xfrm>
            <a:off x="3696533" y="1010600"/>
            <a:ext cx="2168000" cy="480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0" name="Shape 1250"/>
          <p:cNvSpPr/>
          <p:nvPr/>
        </p:nvSpPr>
        <p:spPr>
          <a:xfrm>
            <a:off x="4167933" y="3162533"/>
            <a:ext cx="980400" cy="834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251" name="Shape 1251"/>
          <p:cNvSpPr txBox="1"/>
          <p:nvPr/>
        </p:nvSpPr>
        <p:spPr>
          <a:xfrm>
            <a:off x="335467" y="88500"/>
            <a:ext cx="7622800" cy="7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Example: Bag of Words</a:t>
            </a:r>
            <a:endParaRPr sz="4000"/>
          </a:p>
        </p:txBody>
      </p:sp>
      <p:pic>
        <p:nvPicPr>
          <p:cNvPr id="1252" name="Shape 1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67" y="1198033"/>
            <a:ext cx="1878900" cy="1213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3" name="Shape 1253"/>
          <p:cNvCxnSpPr/>
          <p:nvPr/>
        </p:nvCxnSpPr>
        <p:spPr>
          <a:xfrm>
            <a:off x="2544833" y="1723533"/>
            <a:ext cx="1446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4" name="Shape 1254"/>
          <p:cNvSpPr/>
          <p:nvPr/>
        </p:nvSpPr>
        <p:spPr>
          <a:xfrm>
            <a:off x="4164167" y="1365867"/>
            <a:ext cx="980400" cy="12840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1255" name="Shape 1255"/>
          <p:cNvCxnSpPr/>
          <p:nvPr/>
        </p:nvCxnSpPr>
        <p:spPr>
          <a:xfrm>
            <a:off x="4249125" y="1535648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6" name="Shape 1256"/>
          <p:cNvCxnSpPr/>
          <p:nvPr/>
        </p:nvCxnSpPr>
        <p:spPr>
          <a:xfrm>
            <a:off x="4249125" y="1671224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7" name="Shape 1257"/>
          <p:cNvCxnSpPr/>
          <p:nvPr/>
        </p:nvCxnSpPr>
        <p:spPr>
          <a:xfrm>
            <a:off x="4249125" y="1806800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8" name="Shape 1258"/>
          <p:cNvCxnSpPr/>
          <p:nvPr/>
        </p:nvCxnSpPr>
        <p:spPr>
          <a:xfrm>
            <a:off x="4249125" y="1942375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9" name="Shape 1259"/>
          <p:cNvCxnSpPr/>
          <p:nvPr/>
        </p:nvCxnSpPr>
        <p:spPr>
          <a:xfrm>
            <a:off x="4249125" y="2077951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60" name="Shape 1260"/>
          <p:cNvCxnSpPr/>
          <p:nvPr/>
        </p:nvCxnSpPr>
        <p:spPr>
          <a:xfrm>
            <a:off x="4249125" y="2213527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61" name="Shape 1261"/>
          <p:cNvCxnSpPr/>
          <p:nvPr/>
        </p:nvCxnSpPr>
        <p:spPr>
          <a:xfrm>
            <a:off x="4249125" y="2349103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62" name="Shape 1262"/>
          <p:cNvCxnSpPr/>
          <p:nvPr/>
        </p:nvCxnSpPr>
        <p:spPr>
          <a:xfrm>
            <a:off x="4249125" y="2484679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63" name="Shape 1263"/>
          <p:cNvCxnSpPr/>
          <p:nvPr/>
        </p:nvCxnSpPr>
        <p:spPr>
          <a:xfrm>
            <a:off x="2544833" y="3557700"/>
            <a:ext cx="1446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64" name="Shape 1264"/>
          <p:cNvCxnSpPr/>
          <p:nvPr/>
        </p:nvCxnSpPr>
        <p:spPr>
          <a:xfrm>
            <a:off x="4252892" y="3332315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65" name="Shape 1265"/>
          <p:cNvCxnSpPr/>
          <p:nvPr/>
        </p:nvCxnSpPr>
        <p:spPr>
          <a:xfrm>
            <a:off x="4252892" y="3467891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66" name="Shape 1266"/>
          <p:cNvCxnSpPr/>
          <p:nvPr/>
        </p:nvCxnSpPr>
        <p:spPr>
          <a:xfrm>
            <a:off x="4252892" y="3603465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67" name="Shape 1267"/>
          <p:cNvCxnSpPr/>
          <p:nvPr/>
        </p:nvCxnSpPr>
        <p:spPr>
          <a:xfrm>
            <a:off x="4252892" y="3739041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68" name="Shape 1268"/>
          <p:cNvCxnSpPr/>
          <p:nvPr/>
        </p:nvCxnSpPr>
        <p:spPr>
          <a:xfrm>
            <a:off x="4252892" y="3874617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9" name="Shape 1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17" y="2741634"/>
            <a:ext cx="1925200" cy="152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Shape 1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933" y="4448433"/>
            <a:ext cx="1925200" cy="1371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1" name="Shape 1271"/>
          <p:cNvCxnSpPr/>
          <p:nvPr/>
        </p:nvCxnSpPr>
        <p:spPr>
          <a:xfrm>
            <a:off x="2643933" y="5134067"/>
            <a:ext cx="1446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72" name="Shape 1272"/>
          <p:cNvSpPr/>
          <p:nvPr/>
        </p:nvSpPr>
        <p:spPr>
          <a:xfrm>
            <a:off x="4164167" y="4694767"/>
            <a:ext cx="980400" cy="9824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1273" name="Shape 1273"/>
          <p:cNvCxnSpPr/>
          <p:nvPr/>
        </p:nvCxnSpPr>
        <p:spPr>
          <a:xfrm>
            <a:off x="4249125" y="4864548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4" name="Shape 1274"/>
          <p:cNvCxnSpPr/>
          <p:nvPr/>
        </p:nvCxnSpPr>
        <p:spPr>
          <a:xfrm>
            <a:off x="4249125" y="5000124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5" name="Shape 1275"/>
          <p:cNvCxnSpPr/>
          <p:nvPr/>
        </p:nvCxnSpPr>
        <p:spPr>
          <a:xfrm>
            <a:off x="4249125" y="5135700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6" name="Shape 1276"/>
          <p:cNvCxnSpPr/>
          <p:nvPr/>
        </p:nvCxnSpPr>
        <p:spPr>
          <a:xfrm>
            <a:off x="4249125" y="5271275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7" name="Shape 1277"/>
          <p:cNvCxnSpPr/>
          <p:nvPr/>
        </p:nvCxnSpPr>
        <p:spPr>
          <a:xfrm>
            <a:off x="4249125" y="5406851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8" name="Shape 1278"/>
          <p:cNvCxnSpPr/>
          <p:nvPr/>
        </p:nvCxnSpPr>
        <p:spPr>
          <a:xfrm>
            <a:off x="4249125" y="5542427"/>
            <a:ext cx="8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9" name="Shape 1279"/>
          <p:cNvSpPr txBox="1"/>
          <p:nvPr/>
        </p:nvSpPr>
        <p:spPr>
          <a:xfrm>
            <a:off x="4344300" y="2718333"/>
            <a:ext cx="1064400" cy="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144</a:t>
            </a:r>
            <a:endParaRPr sz="2400"/>
          </a:p>
        </p:txBody>
      </p:sp>
      <p:sp>
        <p:nvSpPr>
          <p:cNvPr id="1280" name="Shape 1280"/>
          <p:cNvSpPr txBox="1"/>
          <p:nvPr/>
        </p:nvSpPr>
        <p:spPr>
          <a:xfrm>
            <a:off x="3633100" y="916333"/>
            <a:ext cx="332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visual word vectors</a:t>
            </a:r>
            <a:endParaRPr sz="2400"/>
          </a:p>
        </p:txBody>
      </p:sp>
      <p:pic>
        <p:nvPicPr>
          <p:cNvPr id="1281" name="Shape 1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2533" y="1723531"/>
            <a:ext cx="1534067" cy="109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Shape 1282"/>
          <p:cNvSpPr txBox="1"/>
          <p:nvPr/>
        </p:nvSpPr>
        <p:spPr>
          <a:xfrm>
            <a:off x="6014811" y="932667"/>
            <a:ext cx="371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learn k-means centroids </a:t>
            </a:r>
            <a:endParaRPr sz="2400"/>
          </a:p>
          <a:p>
            <a:r>
              <a:rPr lang="en" sz="2400"/>
              <a:t>“vocabulary” of visual words</a:t>
            </a:r>
            <a:endParaRPr sz="2400"/>
          </a:p>
        </p:txBody>
      </p:sp>
      <p:sp>
        <p:nvSpPr>
          <p:cNvPr id="1283" name="Shape 1283"/>
          <p:cNvSpPr txBox="1"/>
          <p:nvPr/>
        </p:nvSpPr>
        <p:spPr>
          <a:xfrm>
            <a:off x="6338900" y="5330633"/>
            <a:ext cx="2464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e.g. 1000 centroids</a:t>
            </a:r>
            <a:endParaRPr sz="2400"/>
          </a:p>
        </p:txBody>
      </p:sp>
      <p:cxnSp>
        <p:nvCxnSpPr>
          <p:cNvPr id="1284" name="Shape 1284"/>
          <p:cNvCxnSpPr/>
          <p:nvPr/>
        </p:nvCxnSpPr>
        <p:spPr>
          <a:xfrm>
            <a:off x="5713500" y="3502317"/>
            <a:ext cx="532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85" name="Shape 1285"/>
          <p:cNvCxnSpPr/>
          <p:nvPr/>
        </p:nvCxnSpPr>
        <p:spPr>
          <a:xfrm>
            <a:off x="8785133" y="2259667"/>
            <a:ext cx="12972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86" name="Shape 1286"/>
          <p:cNvCxnSpPr/>
          <p:nvPr/>
        </p:nvCxnSpPr>
        <p:spPr>
          <a:xfrm>
            <a:off x="8810033" y="3585867"/>
            <a:ext cx="1380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87" name="Shape 1287"/>
          <p:cNvCxnSpPr/>
          <p:nvPr/>
        </p:nvCxnSpPr>
        <p:spPr>
          <a:xfrm>
            <a:off x="8820633" y="5133967"/>
            <a:ext cx="13676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88" name="Shape 1288"/>
          <p:cNvCxnSpPr/>
          <p:nvPr/>
        </p:nvCxnSpPr>
        <p:spPr>
          <a:xfrm>
            <a:off x="5529200" y="2163100"/>
            <a:ext cx="884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89" name="Shape 1289"/>
          <p:cNvCxnSpPr/>
          <p:nvPr/>
        </p:nvCxnSpPr>
        <p:spPr>
          <a:xfrm>
            <a:off x="5540767" y="5078067"/>
            <a:ext cx="724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90" name="Shape 1290"/>
          <p:cNvSpPr txBox="1"/>
          <p:nvPr/>
        </p:nvSpPr>
        <p:spPr>
          <a:xfrm>
            <a:off x="10080200" y="1233667"/>
            <a:ext cx="1746800" cy="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1000-d vector</a:t>
            </a:r>
            <a:endParaRPr sz="2400"/>
          </a:p>
        </p:txBody>
      </p:sp>
      <p:sp>
        <p:nvSpPr>
          <p:cNvPr id="1291" name="Shape 1291"/>
          <p:cNvSpPr txBox="1"/>
          <p:nvPr/>
        </p:nvSpPr>
        <p:spPr>
          <a:xfrm>
            <a:off x="10054567" y="2768333"/>
            <a:ext cx="1746800" cy="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1000-d vector</a:t>
            </a:r>
            <a:endParaRPr sz="2400"/>
          </a:p>
        </p:txBody>
      </p:sp>
      <p:sp>
        <p:nvSpPr>
          <p:cNvPr id="1292" name="Shape 1292"/>
          <p:cNvSpPr txBox="1"/>
          <p:nvPr/>
        </p:nvSpPr>
        <p:spPr>
          <a:xfrm>
            <a:off x="10054567" y="4424067"/>
            <a:ext cx="1746800" cy="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1000-d vector</a:t>
            </a:r>
            <a:endParaRPr sz="2400"/>
          </a:p>
        </p:txBody>
      </p:sp>
      <p:pic>
        <p:nvPicPr>
          <p:cNvPr id="1293" name="Shape 12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79634" y="1573318"/>
            <a:ext cx="1475644" cy="94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Shape 12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11568" y="3172337"/>
            <a:ext cx="1475633" cy="96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Shape 12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11568" y="4907334"/>
            <a:ext cx="1446000" cy="9990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Shape 1296"/>
          <p:cNvSpPr txBox="1"/>
          <p:nvPr/>
        </p:nvSpPr>
        <p:spPr>
          <a:xfrm>
            <a:off x="9809133" y="242900"/>
            <a:ext cx="21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histogram of visual words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297" name="Shape 12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6884" y="3031797"/>
            <a:ext cx="1534067" cy="109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Shape 12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9467" y="4340064"/>
            <a:ext cx="1534067" cy="1096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7687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234" y="3311649"/>
            <a:ext cx="4368545" cy="13661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Shape 13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69</a:t>
            </a:fld>
            <a:endParaRPr/>
          </a:p>
        </p:txBody>
      </p:sp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651" y="1262385"/>
            <a:ext cx="13462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395017" y="2740733"/>
            <a:ext cx="44384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[32x32x3]</a:t>
            </a:r>
            <a:endParaRPr sz="2400"/>
          </a:p>
        </p:txBody>
      </p:sp>
      <p:cxnSp>
        <p:nvCxnSpPr>
          <p:cNvPr id="1307" name="Shape 1307"/>
          <p:cNvCxnSpPr/>
          <p:nvPr/>
        </p:nvCxnSpPr>
        <p:spPr>
          <a:xfrm>
            <a:off x="7050167" y="2194467"/>
            <a:ext cx="88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7255817" y="1364000"/>
            <a:ext cx="18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</a:t>
            </a:r>
            <a:endParaRPr sz="4000"/>
          </a:p>
        </p:txBody>
      </p:sp>
      <p:sp>
        <p:nvSpPr>
          <p:cNvPr id="1309" name="Shape 1309"/>
          <p:cNvSpPr txBox="1"/>
          <p:nvPr/>
        </p:nvSpPr>
        <p:spPr>
          <a:xfrm>
            <a:off x="8364984" y="1699467"/>
            <a:ext cx="3549600" cy="1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10</a:t>
            </a:r>
            <a:r>
              <a:rPr lang="en" sz="2400"/>
              <a:t> numbers, indicating class scores</a:t>
            </a:r>
            <a:endParaRPr sz="2400"/>
          </a:p>
        </p:txBody>
      </p:sp>
      <p:sp>
        <p:nvSpPr>
          <p:cNvPr id="1310" name="Shape 1310"/>
          <p:cNvSpPr/>
          <p:nvPr/>
        </p:nvSpPr>
        <p:spPr>
          <a:xfrm>
            <a:off x="3927933" y="1600867"/>
            <a:ext cx="2931600" cy="114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Feature Extraction</a:t>
            </a:r>
            <a:endParaRPr sz="3200"/>
          </a:p>
        </p:txBody>
      </p:sp>
      <p:cxnSp>
        <p:nvCxnSpPr>
          <p:cNvPr id="1311" name="Shape 1311"/>
          <p:cNvCxnSpPr/>
          <p:nvPr/>
        </p:nvCxnSpPr>
        <p:spPr>
          <a:xfrm>
            <a:off x="3060367" y="2194467"/>
            <a:ext cx="772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6848733" y="854333"/>
            <a:ext cx="0" cy="58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5788533" y="104267"/>
            <a:ext cx="31912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vector describing various image statistics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1314" name="Shape 1314"/>
          <p:cNvCxnSpPr/>
          <p:nvPr/>
        </p:nvCxnSpPr>
        <p:spPr>
          <a:xfrm>
            <a:off x="-21200" y="3250300"/>
            <a:ext cx="1222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651" y="3870418"/>
            <a:ext cx="13462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395017" y="5348767"/>
            <a:ext cx="44384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[32x32x3]</a:t>
            </a:r>
            <a:endParaRPr sz="2400"/>
          </a:p>
        </p:txBody>
      </p:sp>
      <p:cxnSp>
        <p:nvCxnSpPr>
          <p:cNvPr id="1317" name="Shape 1317"/>
          <p:cNvCxnSpPr/>
          <p:nvPr/>
        </p:nvCxnSpPr>
        <p:spPr>
          <a:xfrm>
            <a:off x="3010900" y="4739167"/>
            <a:ext cx="4951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5191117" y="3908700"/>
            <a:ext cx="18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</a:t>
            </a:r>
            <a:endParaRPr sz="4000"/>
          </a:p>
        </p:txBody>
      </p:sp>
      <p:sp>
        <p:nvSpPr>
          <p:cNvPr id="1319" name="Shape 1319"/>
          <p:cNvSpPr txBox="1"/>
          <p:nvPr/>
        </p:nvSpPr>
        <p:spPr>
          <a:xfrm>
            <a:off x="8258984" y="4302700"/>
            <a:ext cx="3549600" cy="1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10</a:t>
            </a:r>
            <a:r>
              <a:rPr lang="en" sz="2400"/>
              <a:t> numbers, indicating class scores</a:t>
            </a:r>
            <a:endParaRPr sz="2400"/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7039500" y="2506433"/>
            <a:ext cx="8588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7203000" y="2430433"/>
            <a:ext cx="20980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training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3042633" y="5019233"/>
            <a:ext cx="49408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6898200" y="5048000"/>
            <a:ext cx="20980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</a:rPr>
              <a:t>training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11790900" y="2845700"/>
            <a:ext cx="0" cy="992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810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Shape 320"/>
          <p:cNvCxnSpPr/>
          <p:nvPr/>
        </p:nvCxnSpPr>
        <p:spPr>
          <a:xfrm>
            <a:off x="131167" y="5431700"/>
            <a:ext cx="719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326" name="Shape 326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327" name="Shape 327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328" name="Shape 328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329" name="Shape 329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330" name="Shape 330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331" name="Shape 331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332" name="Shape 332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333" name="Shape 333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334" name="Shape 334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335" name="Shape 335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336" name="Shape 336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2.2</a:t>
            </a:r>
            <a:endParaRPr sz="4000"/>
          </a:p>
        </p:txBody>
      </p:sp>
      <p:pic>
        <p:nvPicPr>
          <p:cNvPr id="337" name="Shape 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Shape 338"/>
          <p:cNvCxnSpPr/>
          <p:nvPr/>
        </p:nvCxnSpPr>
        <p:spPr>
          <a:xfrm>
            <a:off x="7573200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9" name="Shape 339"/>
          <p:cNvSpPr txBox="1"/>
          <p:nvPr/>
        </p:nvSpPr>
        <p:spPr>
          <a:xfrm>
            <a:off x="4306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</a:t>
            </a:r>
            <a:endParaRPr sz="4000"/>
          </a:p>
        </p:txBody>
      </p:sp>
      <p:sp>
        <p:nvSpPr>
          <p:cNvPr id="340" name="Shape 340"/>
          <p:cNvSpPr txBox="1"/>
          <p:nvPr/>
        </p:nvSpPr>
        <p:spPr>
          <a:xfrm>
            <a:off x="131167" y="5397900"/>
            <a:ext cx="1678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Losses:</a:t>
            </a:r>
            <a:endParaRPr sz="3200"/>
          </a:p>
        </p:txBody>
      </p:sp>
      <p:sp>
        <p:nvSpPr>
          <p:cNvPr id="341" name="Shape 341"/>
          <p:cNvSpPr txBox="1"/>
          <p:nvPr/>
        </p:nvSpPr>
        <p:spPr>
          <a:xfrm>
            <a:off x="2274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2.9</a:t>
            </a:r>
            <a:endParaRPr sz="4000"/>
          </a:p>
        </p:txBody>
      </p:sp>
      <p:sp>
        <p:nvSpPr>
          <p:cNvPr id="342" name="Shape 342"/>
          <p:cNvSpPr txBox="1"/>
          <p:nvPr/>
        </p:nvSpPr>
        <p:spPr>
          <a:xfrm>
            <a:off x="5745733" y="5286100"/>
            <a:ext cx="1350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10.9</a:t>
            </a:r>
            <a:endParaRPr sz="4000"/>
          </a:p>
        </p:txBody>
      </p:sp>
      <p:sp>
        <p:nvSpPr>
          <p:cNvPr id="343" name="Shape 343"/>
          <p:cNvSpPr txBox="1"/>
          <p:nvPr/>
        </p:nvSpPr>
        <p:spPr>
          <a:xfrm>
            <a:off x="363767" y="165367"/>
            <a:ext cx="996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344" name="Shape 344"/>
          <p:cNvSpPr txBox="1"/>
          <p:nvPr/>
        </p:nvSpPr>
        <p:spPr>
          <a:xfrm>
            <a:off x="7870733" y="232767"/>
            <a:ext cx="42968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Multiclass SVM loss:</a:t>
            </a:r>
            <a:endParaRPr sz="2400" b="1"/>
          </a:p>
        </p:txBody>
      </p:sp>
      <p:sp>
        <p:nvSpPr>
          <p:cNvPr id="345" name="Shape 345"/>
          <p:cNvSpPr txBox="1"/>
          <p:nvPr/>
        </p:nvSpPr>
        <p:spPr>
          <a:xfrm>
            <a:off x="7870733" y="706767"/>
            <a:ext cx="4170800" cy="3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Given an example</a:t>
            </a:r>
            <a:endParaRPr sz="2400" dirty="0"/>
          </a:p>
          <a:p>
            <a:r>
              <a:rPr lang="en" sz="2400" dirty="0"/>
              <a:t>where        is the image and</a:t>
            </a:r>
            <a:endParaRPr sz="2400" dirty="0"/>
          </a:p>
          <a:p>
            <a:r>
              <a:rPr lang="en" sz="2400" dirty="0"/>
              <a:t>where       is the (integer) label,</a:t>
            </a:r>
            <a:endParaRPr sz="2400" dirty="0"/>
          </a:p>
          <a:p>
            <a:endParaRPr sz="2400" dirty="0"/>
          </a:p>
          <a:p>
            <a:r>
              <a:rPr lang="en" sz="2400" dirty="0"/>
              <a:t>and using the shorthand for the scores vector:</a:t>
            </a:r>
            <a:endParaRPr sz="2400" dirty="0"/>
          </a:p>
          <a:p>
            <a:endParaRPr sz="2400" dirty="0"/>
          </a:p>
          <a:p>
            <a:r>
              <a:rPr lang="en" sz="2400" dirty="0"/>
              <a:t>the SVM loss has the form: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r>
              <a:rPr lang="en" sz="3200" dirty="0">
                <a:solidFill>
                  <a:srgbClr val="0000FF"/>
                </a:solidFill>
              </a:rPr>
              <a:t>Q: what if the sum was instead over all classes? </a:t>
            </a:r>
            <a:endParaRPr sz="3200" dirty="0">
              <a:solidFill>
                <a:srgbClr val="0000FF"/>
              </a:solidFill>
            </a:endParaRPr>
          </a:p>
          <a:p>
            <a:r>
              <a:rPr lang="en" sz="3200" dirty="0">
                <a:solidFill>
                  <a:srgbClr val="0000FF"/>
                </a:solidFill>
              </a:rPr>
              <a:t>(including j = </a:t>
            </a:r>
            <a:r>
              <a:rPr lang="en" sz="3200" dirty="0" err="1">
                <a:solidFill>
                  <a:srgbClr val="0000FF"/>
                </a:solidFill>
              </a:rPr>
              <a:t>y_i</a:t>
            </a:r>
            <a:r>
              <a:rPr lang="en" sz="3200" dirty="0">
                <a:solidFill>
                  <a:srgbClr val="0000FF"/>
                </a:solidFill>
              </a:rPr>
              <a:t>)</a:t>
            </a:r>
            <a:endParaRPr sz="3200" dirty="0">
              <a:solidFill>
                <a:srgbClr val="0000FF"/>
              </a:solidFill>
            </a:endParaRPr>
          </a:p>
        </p:txBody>
      </p:sp>
      <p:pic>
        <p:nvPicPr>
          <p:cNvPr id="346" name="Shape 3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3861" y="932993"/>
            <a:ext cx="964780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8729367" y="1524167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8777867" y="1242900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3067" y="2376401"/>
            <a:ext cx="1465567" cy="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32310" y="4229541"/>
            <a:ext cx="3815721" cy="409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749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" name="Shape 355"/>
          <p:cNvCxnSpPr/>
          <p:nvPr/>
        </p:nvCxnSpPr>
        <p:spPr>
          <a:xfrm>
            <a:off x="131167" y="5431700"/>
            <a:ext cx="719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361" name="Shape 361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362" name="Shape 362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363" name="Shape 363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364" name="Shape 364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365" name="Shape 365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366" name="Shape 366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367" name="Shape 367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368" name="Shape 368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369" name="Shape 369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370" name="Shape 370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371" name="Shape 371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2.2</a:t>
            </a:r>
            <a:endParaRPr sz="4000"/>
          </a:p>
        </p:txBody>
      </p:sp>
      <p:pic>
        <p:nvPicPr>
          <p:cNvPr id="372" name="Shape 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Shape 373"/>
          <p:cNvCxnSpPr/>
          <p:nvPr/>
        </p:nvCxnSpPr>
        <p:spPr>
          <a:xfrm>
            <a:off x="7573200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4" name="Shape 374"/>
          <p:cNvSpPr txBox="1"/>
          <p:nvPr/>
        </p:nvSpPr>
        <p:spPr>
          <a:xfrm>
            <a:off x="4306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</a:t>
            </a:r>
            <a:endParaRPr sz="4000"/>
          </a:p>
        </p:txBody>
      </p:sp>
      <p:sp>
        <p:nvSpPr>
          <p:cNvPr id="375" name="Shape 375"/>
          <p:cNvSpPr txBox="1"/>
          <p:nvPr/>
        </p:nvSpPr>
        <p:spPr>
          <a:xfrm>
            <a:off x="131167" y="5397900"/>
            <a:ext cx="1678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Losses:</a:t>
            </a:r>
            <a:endParaRPr sz="3200"/>
          </a:p>
        </p:txBody>
      </p:sp>
      <p:sp>
        <p:nvSpPr>
          <p:cNvPr id="376" name="Shape 376"/>
          <p:cNvSpPr txBox="1"/>
          <p:nvPr/>
        </p:nvSpPr>
        <p:spPr>
          <a:xfrm>
            <a:off x="2274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2.9</a:t>
            </a:r>
            <a:endParaRPr sz="4000"/>
          </a:p>
        </p:txBody>
      </p:sp>
      <p:sp>
        <p:nvSpPr>
          <p:cNvPr id="377" name="Shape 377"/>
          <p:cNvSpPr txBox="1"/>
          <p:nvPr/>
        </p:nvSpPr>
        <p:spPr>
          <a:xfrm>
            <a:off x="5745733" y="5286100"/>
            <a:ext cx="1350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10.9</a:t>
            </a:r>
            <a:endParaRPr sz="4000"/>
          </a:p>
        </p:txBody>
      </p:sp>
      <p:sp>
        <p:nvSpPr>
          <p:cNvPr id="378" name="Shape 378"/>
          <p:cNvSpPr txBox="1"/>
          <p:nvPr/>
        </p:nvSpPr>
        <p:spPr>
          <a:xfrm>
            <a:off x="363767" y="165367"/>
            <a:ext cx="996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379" name="Shape 379"/>
          <p:cNvSpPr txBox="1"/>
          <p:nvPr/>
        </p:nvSpPr>
        <p:spPr>
          <a:xfrm>
            <a:off x="7870733" y="232767"/>
            <a:ext cx="42968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Multiclass SVM loss:</a:t>
            </a:r>
            <a:endParaRPr sz="2400" b="1"/>
          </a:p>
        </p:txBody>
      </p:sp>
      <p:sp>
        <p:nvSpPr>
          <p:cNvPr id="380" name="Shape 380"/>
          <p:cNvSpPr txBox="1"/>
          <p:nvPr/>
        </p:nvSpPr>
        <p:spPr>
          <a:xfrm>
            <a:off x="7895233" y="853533"/>
            <a:ext cx="4170800" cy="3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Given an example</a:t>
            </a:r>
            <a:endParaRPr sz="2400"/>
          </a:p>
          <a:p>
            <a:r>
              <a:rPr lang="en" sz="2400"/>
              <a:t>where        is the image and</a:t>
            </a:r>
            <a:endParaRPr sz="2400"/>
          </a:p>
          <a:p>
            <a:r>
              <a:rPr lang="en" sz="2400"/>
              <a:t>where       is the (integer) label,</a:t>
            </a:r>
            <a:endParaRPr sz="2400"/>
          </a:p>
          <a:p>
            <a:endParaRPr sz="2400"/>
          </a:p>
          <a:p>
            <a:r>
              <a:rPr lang="en" sz="2400"/>
              <a:t>and using the shorthand for the scores vector:</a:t>
            </a:r>
            <a:endParaRPr sz="2400"/>
          </a:p>
          <a:p>
            <a:endParaRPr sz="2400"/>
          </a:p>
          <a:p>
            <a:r>
              <a:rPr lang="en" sz="2400"/>
              <a:t>the SVM loss has the form:</a:t>
            </a:r>
            <a:endParaRPr sz="2400"/>
          </a:p>
          <a:p>
            <a:endParaRPr sz="2400"/>
          </a:p>
          <a:p>
            <a:endParaRPr sz="2400"/>
          </a:p>
          <a:p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Q2: what if we used a mean instead of a sum here?</a:t>
            </a:r>
            <a:endParaRPr sz="3200">
              <a:solidFill>
                <a:srgbClr val="0000FF"/>
              </a:solidFill>
            </a:endParaRPr>
          </a:p>
        </p:txBody>
      </p:sp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3861" y="932993"/>
            <a:ext cx="964780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8729367" y="1524167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8777867" y="1242900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3067" y="2376401"/>
            <a:ext cx="1465567" cy="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2449" y="4443200"/>
            <a:ext cx="3815721" cy="409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645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131167" y="5431700"/>
            <a:ext cx="719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1" name="Shape 3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38" y="1342051"/>
            <a:ext cx="1520308" cy="16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30" y="1342052"/>
            <a:ext cx="1678057" cy="16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55" y="1342079"/>
            <a:ext cx="1614735" cy="161473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166833" y="32260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</a:t>
            </a:r>
            <a:endParaRPr sz="3200"/>
          </a:p>
        </p:txBody>
      </p:sp>
      <p:sp>
        <p:nvSpPr>
          <p:cNvPr id="396" name="Shape 396"/>
          <p:cNvSpPr txBox="1"/>
          <p:nvPr/>
        </p:nvSpPr>
        <p:spPr>
          <a:xfrm>
            <a:off x="166833" y="476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frog</a:t>
            </a:r>
            <a:endParaRPr sz="3200"/>
          </a:p>
        </p:txBody>
      </p:sp>
      <p:sp>
        <p:nvSpPr>
          <p:cNvPr id="397" name="Shape 397"/>
          <p:cNvSpPr txBox="1"/>
          <p:nvPr/>
        </p:nvSpPr>
        <p:spPr>
          <a:xfrm>
            <a:off x="166833" y="3998733"/>
            <a:ext cx="1752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car</a:t>
            </a:r>
            <a:endParaRPr sz="3200"/>
          </a:p>
        </p:txBody>
      </p:sp>
      <p:sp>
        <p:nvSpPr>
          <p:cNvPr id="398" name="Shape 398"/>
          <p:cNvSpPr txBox="1"/>
          <p:nvPr/>
        </p:nvSpPr>
        <p:spPr>
          <a:xfrm>
            <a:off x="22023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3.2</a:t>
            </a:r>
            <a:endParaRPr sz="4000" b="1"/>
          </a:p>
        </p:txBody>
      </p:sp>
      <p:sp>
        <p:nvSpPr>
          <p:cNvPr id="399" name="Shape 399"/>
          <p:cNvSpPr txBox="1"/>
          <p:nvPr/>
        </p:nvSpPr>
        <p:spPr>
          <a:xfrm>
            <a:off x="22023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5.1</a:t>
            </a:r>
            <a:endParaRPr sz="4000"/>
          </a:p>
        </p:txBody>
      </p:sp>
      <p:sp>
        <p:nvSpPr>
          <p:cNvPr id="400" name="Shape 400"/>
          <p:cNvSpPr txBox="1"/>
          <p:nvPr/>
        </p:nvSpPr>
        <p:spPr>
          <a:xfrm>
            <a:off x="2100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-1.7</a:t>
            </a:r>
            <a:endParaRPr sz="4000"/>
          </a:p>
        </p:txBody>
      </p:sp>
      <p:sp>
        <p:nvSpPr>
          <p:cNvPr id="401" name="Shape 401"/>
          <p:cNvSpPr txBox="1"/>
          <p:nvPr/>
        </p:nvSpPr>
        <p:spPr>
          <a:xfrm>
            <a:off x="41327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4.9</a:t>
            </a:r>
            <a:endParaRPr sz="4000" b="1"/>
          </a:p>
        </p:txBody>
      </p:sp>
      <p:sp>
        <p:nvSpPr>
          <p:cNvPr id="402" name="Shape 402"/>
          <p:cNvSpPr txBox="1"/>
          <p:nvPr/>
        </p:nvSpPr>
        <p:spPr>
          <a:xfrm>
            <a:off x="41327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1.3</a:t>
            </a:r>
            <a:endParaRPr sz="4000"/>
          </a:p>
        </p:txBody>
      </p:sp>
      <p:sp>
        <p:nvSpPr>
          <p:cNvPr id="403" name="Shape 403"/>
          <p:cNvSpPr txBox="1"/>
          <p:nvPr/>
        </p:nvSpPr>
        <p:spPr>
          <a:xfrm>
            <a:off x="41327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2.0</a:t>
            </a:r>
            <a:endParaRPr sz="4000"/>
          </a:p>
        </p:txBody>
      </p:sp>
      <p:sp>
        <p:nvSpPr>
          <p:cNvPr id="404" name="Shape 404"/>
          <p:cNvSpPr txBox="1"/>
          <p:nvPr/>
        </p:nvSpPr>
        <p:spPr>
          <a:xfrm>
            <a:off x="5758300" y="46105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/>
              <a:t>-3.1</a:t>
            </a:r>
            <a:endParaRPr sz="4000" b="1"/>
          </a:p>
        </p:txBody>
      </p:sp>
      <p:sp>
        <p:nvSpPr>
          <p:cNvPr id="405" name="Shape 405"/>
          <p:cNvSpPr txBox="1"/>
          <p:nvPr/>
        </p:nvSpPr>
        <p:spPr>
          <a:xfrm>
            <a:off x="5961500" y="38993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2.5</a:t>
            </a:r>
            <a:endParaRPr sz="4000"/>
          </a:p>
        </p:txBody>
      </p:sp>
      <p:sp>
        <p:nvSpPr>
          <p:cNvPr id="406" name="Shape 406"/>
          <p:cNvSpPr txBox="1"/>
          <p:nvPr/>
        </p:nvSpPr>
        <p:spPr>
          <a:xfrm>
            <a:off x="5961500" y="3188167"/>
            <a:ext cx="1614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2.2</a:t>
            </a:r>
            <a:endParaRPr sz="4000"/>
          </a:p>
        </p:txBody>
      </p:sp>
      <p:pic>
        <p:nvPicPr>
          <p:cNvPr id="407" name="Shape 4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734" y="639365"/>
            <a:ext cx="1932233" cy="409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Shape 408"/>
          <p:cNvCxnSpPr/>
          <p:nvPr/>
        </p:nvCxnSpPr>
        <p:spPr>
          <a:xfrm>
            <a:off x="7573200" y="165367"/>
            <a:ext cx="0" cy="591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9" name="Shape 409"/>
          <p:cNvSpPr txBox="1"/>
          <p:nvPr/>
        </p:nvSpPr>
        <p:spPr>
          <a:xfrm>
            <a:off x="4306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</a:t>
            </a:r>
            <a:endParaRPr sz="4000"/>
          </a:p>
        </p:txBody>
      </p:sp>
      <p:sp>
        <p:nvSpPr>
          <p:cNvPr id="410" name="Shape 410"/>
          <p:cNvSpPr txBox="1"/>
          <p:nvPr/>
        </p:nvSpPr>
        <p:spPr>
          <a:xfrm>
            <a:off x="131167" y="5397900"/>
            <a:ext cx="1678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Losses:</a:t>
            </a:r>
            <a:endParaRPr sz="3200"/>
          </a:p>
        </p:txBody>
      </p:sp>
      <p:sp>
        <p:nvSpPr>
          <p:cNvPr id="411" name="Shape 411"/>
          <p:cNvSpPr txBox="1"/>
          <p:nvPr/>
        </p:nvSpPr>
        <p:spPr>
          <a:xfrm>
            <a:off x="2274231" y="5286109"/>
            <a:ext cx="116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2.9</a:t>
            </a:r>
            <a:endParaRPr sz="4000"/>
          </a:p>
        </p:txBody>
      </p:sp>
      <p:sp>
        <p:nvSpPr>
          <p:cNvPr id="412" name="Shape 412"/>
          <p:cNvSpPr txBox="1"/>
          <p:nvPr/>
        </p:nvSpPr>
        <p:spPr>
          <a:xfrm>
            <a:off x="5745733" y="5286100"/>
            <a:ext cx="1350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10.9</a:t>
            </a:r>
            <a:endParaRPr sz="4000"/>
          </a:p>
        </p:txBody>
      </p:sp>
      <p:sp>
        <p:nvSpPr>
          <p:cNvPr id="413" name="Shape 413"/>
          <p:cNvSpPr txBox="1"/>
          <p:nvPr/>
        </p:nvSpPr>
        <p:spPr>
          <a:xfrm>
            <a:off x="363767" y="165367"/>
            <a:ext cx="9965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Suppose: 3 training examples, 3 classes.</a:t>
            </a:r>
            <a:endParaRPr sz="2400"/>
          </a:p>
          <a:p>
            <a:r>
              <a:rPr lang="en" sz="2400"/>
              <a:t>With some W the scores                           are:</a:t>
            </a:r>
            <a:endParaRPr sz="2400"/>
          </a:p>
        </p:txBody>
      </p:sp>
      <p:sp>
        <p:nvSpPr>
          <p:cNvPr id="414" name="Shape 414"/>
          <p:cNvSpPr txBox="1"/>
          <p:nvPr/>
        </p:nvSpPr>
        <p:spPr>
          <a:xfrm>
            <a:off x="7870733" y="232767"/>
            <a:ext cx="42968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Multiclass SVM loss:</a:t>
            </a:r>
            <a:endParaRPr sz="2400" b="1"/>
          </a:p>
        </p:txBody>
      </p:sp>
      <p:sp>
        <p:nvSpPr>
          <p:cNvPr id="415" name="Shape 415"/>
          <p:cNvSpPr txBox="1"/>
          <p:nvPr/>
        </p:nvSpPr>
        <p:spPr>
          <a:xfrm>
            <a:off x="7895233" y="853533"/>
            <a:ext cx="4170800" cy="3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Given an example</a:t>
            </a:r>
            <a:endParaRPr sz="2400"/>
          </a:p>
          <a:p>
            <a:r>
              <a:rPr lang="en" sz="2400"/>
              <a:t>where        is the image and</a:t>
            </a:r>
            <a:endParaRPr sz="2400"/>
          </a:p>
          <a:p>
            <a:r>
              <a:rPr lang="en" sz="2400"/>
              <a:t>where       is the (integer) label,</a:t>
            </a:r>
            <a:endParaRPr sz="2400"/>
          </a:p>
          <a:p>
            <a:endParaRPr sz="2400"/>
          </a:p>
          <a:p>
            <a:r>
              <a:rPr lang="en" sz="2400"/>
              <a:t>and using the shorthand for the scores vector:</a:t>
            </a:r>
            <a:endParaRPr sz="2400"/>
          </a:p>
          <a:p>
            <a:endParaRPr sz="2400"/>
          </a:p>
          <a:p>
            <a:r>
              <a:rPr lang="en" sz="2400"/>
              <a:t>the SVM loss has the form:</a:t>
            </a:r>
            <a:endParaRPr sz="2400"/>
          </a:p>
          <a:p>
            <a:endParaRPr sz="2400"/>
          </a:p>
          <a:p>
            <a:endParaRPr sz="2400"/>
          </a:p>
          <a:p>
            <a:endParaRPr sz="3200">
              <a:solidFill>
                <a:srgbClr val="0000FF"/>
              </a:solidFill>
            </a:endParaRPr>
          </a:p>
          <a:p>
            <a:r>
              <a:rPr lang="en" sz="3200">
                <a:solidFill>
                  <a:srgbClr val="0000FF"/>
                </a:solidFill>
              </a:rPr>
              <a:t>Q3: what if we used</a:t>
            </a:r>
            <a:endParaRPr sz="3200">
              <a:solidFill>
                <a:srgbClr val="0000FF"/>
              </a:solidFill>
            </a:endParaRPr>
          </a:p>
        </p:txBody>
      </p:sp>
      <p:pic>
        <p:nvPicPr>
          <p:cNvPr id="416" name="Shape 4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3861" y="932993"/>
            <a:ext cx="964780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8729367" y="1524167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8777867" y="1242900"/>
            <a:ext cx="320067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3067" y="2376401"/>
            <a:ext cx="1465567" cy="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9153" y="4490181"/>
            <a:ext cx="3815721" cy="4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0554" y="5084564"/>
            <a:ext cx="4008647" cy="47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4832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</TotalTime>
  <Words>2718</Words>
  <Application>Microsoft Macintosh PowerPoint</Application>
  <PresentationFormat>Widescreen</PresentationFormat>
  <Paragraphs>967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Calibri</vt:lpstr>
      <vt:lpstr>Cambria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rishanthmaanav@gmail.com</dc:creator>
  <cp:lastModifiedBy>rishanthmaanav@gmail.com</cp:lastModifiedBy>
  <cp:revision>3</cp:revision>
  <dcterms:created xsi:type="dcterms:W3CDTF">2018-02-04T12:41:26Z</dcterms:created>
  <dcterms:modified xsi:type="dcterms:W3CDTF">2018-02-04T12:59:21Z</dcterms:modified>
</cp:coreProperties>
</file>